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5" r:id="rId3"/>
  </p:sldMasterIdLst>
  <p:notesMasterIdLst>
    <p:notesMasterId r:id="rId28"/>
  </p:notesMasterIdLst>
  <p:sldIdLst>
    <p:sldId id="369" r:id="rId4"/>
    <p:sldId id="370" r:id="rId5"/>
    <p:sldId id="313" r:id="rId6"/>
    <p:sldId id="362" r:id="rId7"/>
    <p:sldId id="363" r:id="rId8"/>
    <p:sldId id="365" r:id="rId9"/>
    <p:sldId id="340" r:id="rId10"/>
    <p:sldId id="312" r:id="rId11"/>
    <p:sldId id="332" r:id="rId12"/>
    <p:sldId id="338" r:id="rId13"/>
    <p:sldId id="256" r:id="rId14"/>
    <p:sldId id="257" r:id="rId15"/>
    <p:sldId id="258" r:id="rId16"/>
    <p:sldId id="262" r:id="rId17"/>
    <p:sldId id="259" r:id="rId18"/>
    <p:sldId id="261" r:id="rId19"/>
    <p:sldId id="263" r:id="rId20"/>
    <p:sldId id="265" r:id="rId21"/>
    <p:sldId id="266" r:id="rId22"/>
    <p:sldId id="268" r:id="rId23"/>
    <p:sldId id="273" r:id="rId24"/>
    <p:sldId id="272" r:id="rId25"/>
    <p:sldId id="319" r:id="rId26"/>
    <p:sldId id="271" r:id="rId27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9">
          <p15:clr>
            <a:srgbClr val="A4A3A4"/>
          </p15:clr>
        </p15:guide>
        <p15:guide id="2" pos="28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66FF33"/>
    <a:srgbClr val="FF0066"/>
    <a:srgbClr val="FF0000"/>
    <a:srgbClr val="FFFF00"/>
    <a:srgbClr val="FFFF66"/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78" d="100"/>
          <a:sy n="78" d="100"/>
        </p:scale>
        <p:origin x="874" y="62"/>
      </p:cViewPr>
      <p:guideLst>
        <p:guide orient="horz" pos="2199"/>
        <p:guide pos="28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330" cy="7633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DAB4155-2CFB-4E83-917E-A4FECA8105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/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>
              <a:spcBef>
                <a:spcPct val="0"/>
              </a:spcBef>
            </a:pPr>
            <a:endParaRPr dirty="0"/>
          </a:p>
        </p:txBody>
      </p:sp>
      <p:sp>
        <p:nvSpPr>
          <p:cNvPr id="17411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13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251347-8EE8-4233-8D24-4E4952889EF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251347-8EE8-4233-8D24-4E4952889EF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251347-8EE8-4233-8D24-4E4952889EF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251347-8EE8-4233-8D24-4E4952889EF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4951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142910" y="2087176"/>
            <a:ext cx="6857190" cy="45704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3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110" y="3426600"/>
            <a:ext cx="1959120" cy="3323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1550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142910" y="2087176"/>
            <a:ext cx="6857190" cy="45704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3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1959120" cy="3976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7207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142910" y="2087176"/>
            <a:ext cx="6857190" cy="45704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3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955800" cy="3976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1460970" y="1604520"/>
            <a:ext cx="955800" cy="3976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9406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142910" y="2087176"/>
            <a:ext cx="6857190" cy="45704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3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7219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142910" y="4231741"/>
            <a:ext cx="6857190" cy="3323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533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142910" y="2087176"/>
            <a:ext cx="6857190" cy="45704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3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95580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1460970" y="1604520"/>
            <a:ext cx="955800" cy="3976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110" y="3681720"/>
            <a:ext cx="95580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776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251347-8EE8-4233-8D24-4E4952889EF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142910" y="2087176"/>
            <a:ext cx="6857190" cy="45704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3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955800" cy="3976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1460970" y="1604520"/>
            <a:ext cx="95580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1460970" y="3681720"/>
            <a:ext cx="95580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7814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142910" y="2087176"/>
            <a:ext cx="6857190" cy="45704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3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95580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1460970" y="1604520"/>
            <a:ext cx="95580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110" y="3681720"/>
            <a:ext cx="195912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7848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142910" y="2087176"/>
            <a:ext cx="6857190" cy="45704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3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195912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110" y="3681720"/>
            <a:ext cx="195912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1832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142910" y="2087176"/>
            <a:ext cx="6857190" cy="45704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3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95580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460970" y="1604520"/>
            <a:ext cx="95580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110" y="3681720"/>
            <a:ext cx="95580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1460970" y="3681720"/>
            <a:ext cx="955800" cy="189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89116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142910" y="2087176"/>
            <a:ext cx="6857190" cy="45704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3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630720" cy="1896480"/>
          </a:xfrm>
          <a:prstGeom prst="rect">
            <a:avLst/>
          </a:prstGeom>
        </p:spPr>
        <p:txBody>
          <a:bodyPr lIns="0" tIns="0" rIns="0" bIns="0">
            <a:normAutofit fontScale="26000"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1119690" y="1604520"/>
            <a:ext cx="630720" cy="1896480"/>
          </a:xfrm>
          <a:prstGeom prst="rect">
            <a:avLst/>
          </a:prstGeom>
        </p:spPr>
        <p:txBody>
          <a:bodyPr lIns="0" tIns="0" rIns="0" bIns="0">
            <a:normAutofit fontScale="26000"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1782270" y="1604520"/>
            <a:ext cx="630720" cy="1896480"/>
          </a:xfrm>
          <a:prstGeom prst="rect">
            <a:avLst/>
          </a:prstGeom>
        </p:spPr>
        <p:txBody>
          <a:bodyPr lIns="0" tIns="0" rIns="0" bIns="0">
            <a:normAutofit fontScale="26000"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110" y="3681720"/>
            <a:ext cx="630720" cy="1896480"/>
          </a:xfrm>
          <a:prstGeom prst="rect">
            <a:avLst/>
          </a:prstGeom>
        </p:spPr>
        <p:txBody>
          <a:bodyPr lIns="0" tIns="0" rIns="0" bIns="0">
            <a:normAutofit fontScale="26000"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1119690" y="3681720"/>
            <a:ext cx="630720" cy="1896480"/>
          </a:xfrm>
          <a:prstGeom prst="rect">
            <a:avLst/>
          </a:prstGeom>
        </p:spPr>
        <p:txBody>
          <a:bodyPr lIns="0" tIns="0" rIns="0" bIns="0">
            <a:normAutofit fontScale="26000"/>
          </a:bodyPr>
          <a:lstStyle/>
          <a:p>
            <a:endParaRPr lang="en-US" sz="24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1782270" y="3681720"/>
            <a:ext cx="630720" cy="1896480"/>
          </a:xfrm>
          <a:prstGeom prst="rect">
            <a:avLst/>
          </a:prstGeom>
        </p:spPr>
        <p:txBody>
          <a:bodyPr lIns="0" tIns="0" rIns="0" bIns="0">
            <a:normAutofit fontScale="26000"/>
          </a:bodyPr>
          <a:lstStyle/>
          <a:p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05501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F894849-88EA-4F52-9DD0-D7521A52C937}" type="datetime1">
              <a:rPr lang="en-US" smtClean="0"/>
              <a:pPr/>
              <a:t>1/14/2022</a:t>
            </a:fld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7F4FC88-73E8-4300-B29C-42DC2F0FF4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631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D68252-885C-417E-8D73-5FDED641C8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9A819F-B768-4AD6-AAAF-95253EAEE2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844E81-7F77-4E5B-8829-13B7098C94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E2A905-7DA5-4A89-8795-AD5A3F9AA5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6742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4C3483-80F5-4C63-894A-BE64D17DE8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F7565F-F806-437F-A192-8DC9AF9FA5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8C7A5B-27EA-4031-8E6A-55E5990C90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3FB52A-27A1-482C-8481-5333BFD11F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4830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B117A1-0BE8-4D1A-93DF-9A089217E4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FC2E07-F220-411A-A528-66F836A9FE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4F8530-BF9D-402B-9F23-44E0763A91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8455D4-5438-4CAC-9133-64E28275DC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7159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514DB0-2E3D-458B-B1FC-691BD29696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E89B27-A758-4939-B57F-FB06CDD325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3B1FAF-C154-455D-B221-9B78D39074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8AF59F-B884-4965-AEEF-3A062B9994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5467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251347-8EE8-4233-8D24-4E4952889EF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E5692A8-C6E1-4743-ACCC-9F23EC0C4E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CC33EBA-43C1-4DEC-94BD-7811D96B39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B2D9405-A87B-4A0A-A95B-7D9A226828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3D30AF-2990-4EC0-86B3-6013AB81BB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7533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16BF9AE-4F71-47DA-A344-36EDDEDC68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D8E2C48-06DF-48B0-BF44-F26EB41745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86A43F7-094C-4F89-9E77-6EE72A9EDF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FC5DF4-DBB0-4531-882E-C041A00181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17028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940CA55-0B24-4E47-926D-2B46BFC6F6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AFDF524-C38D-4E57-8ED1-192760708C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AB769D1-0ECC-424A-9142-5ED3851454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B97E63-7848-48A4-9EA0-DDC0C3D82C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070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4F647F-A9D1-4A0E-8241-85F272EB64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313751-B8F4-4315-92CC-3E64D51074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5C9AA9-837C-4EA8-B227-D0730B45DF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3A1F1-E2CF-4A24-803F-435A30E2FC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40244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DCB903-74FC-4E59-BAD8-02595428E9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6EF24F-9B76-43F4-802B-FD4293A1C8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B588A1-31E8-4C8D-923E-8318F7EBAC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0C7D58-9321-4628-9AB1-8A0CF53162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93493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EEB0FE-A5CB-4230-ABA7-2E107879B6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43FAFC-0B13-427C-9BCF-3EFFFCB9DA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D24793-1D70-4B8B-A312-AD4756ED79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C850BA-AC2A-4946-9F5B-BB7BE6459B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6921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99C781-88F6-4B89-9343-A0000EC2E2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AB39A6-98BB-450B-8149-FBA4353B77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134357-B5F3-46E3-BA17-507427702A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991AE8-E4E5-483D-AB80-35A56EE133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428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7F337F5-8467-4AB5-8FAA-5947CA0FFC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6B87B47-9196-44DC-82EE-8B2D5CB8BA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028F28C-B1AE-4DD1-98B4-FDD09FBC75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33E551-5CC9-44D0-A2FD-9AE1ACDBB1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82957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68BEB8-2B35-4E5F-BB35-6F8B6392AA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492B8F-2E4D-4201-BC4F-070B0C92D4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126915-5D25-4F70-B098-5FD835F467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C6794-A5ED-4668-BDE7-143A14DBE9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082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251347-8EE8-4233-8D24-4E4952889EF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251347-8EE8-4233-8D24-4E4952889EF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251347-8EE8-4233-8D24-4E4952889EF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251347-8EE8-4233-8D24-4E4952889EF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251347-8EE8-4233-8D24-4E4952889EF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251347-8EE8-4233-8D24-4E4952889EF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251347-8EE8-4233-8D24-4E4952889EF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/>
            <a:fld id="{9A0DB2DC-4C9A-4742-B13C-FB6460FD3503}" type="slidenum">
              <a:rPr lang="en-US">
                <a:latin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142910" y="2222213"/>
            <a:ext cx="685719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en-US" sz="135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4015170" cy="3976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350" b="0" strike="noStrike" spc="-1">
                <a:latin typeface="Arial"/>
              </a:rPr>
              <a:t>Click to edit the outline text format</a:t>
            </a:r>
          </a:p>
          <a:p>
            <a:pPr marL="648000" lvl="1" indent="-243000">
              <a:spcBef>
                <a:spcPts val="85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350" b="0" strike="noStrike" spc="-1">
                <a:latin typeface="Arial"/>
              </a:rPr>
              <a:t>Second Outline Level</a:t>
            </a:r>
          </a:p>
          <a:p>
            <a:pPr marL="972000" lvl="2" indent="-216000">
              <a:spcBef>
                <a:spcPts val="63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350" b="0" strike="noStrike" spc="-1">
                <a:latin typeface="Arial"/>
              </a:rPr>
              <a:t>Third Outline Level</a:t>
            </a:r>
          </a:p>
          <a:p>
            <a:pPr marL="1296000" lvl="3" indent="-162000">
              <a:spcBef>
                <a:spcPts val="4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350" b="0" strike="noStrike" spc="-1">
                <a:latin typeface="Arial"/>
              </a:rPr>
              <a:t>Fourth Outline Level</a:t>
            </a:r>
          </a:p>
          <a:p>
            <a:pPr marL="1620000" lvl="4" indent="-162000">
              <a:spcBef>
                <a:spcPts val="2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350" b="0" strike="noStrike" spc="-1">
                <a:latin typeface="Arial"/>
              </a:rPr>
              <a:t>Fifth Outline Level</a:t>
            </a:r>
          </a:p>
          <a:p>
            <a:pPr marL="1944000" lvl="5" indent="-162000">
              <a:spcBef>
                <a:spcPts val="2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350" b="0" strike="noStrike" spc="-1">
                <a:latin typeface="Arial"/>
              </a:rPr>
              <a:t>Sixth Outline Level</a:t>
            </a:r>
          </a:p>
          <a:p>
            <a:pPr marL="2268000" lvl="6" indent="-162000">
              <a:spcBef>
                <a:spcPts val="2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35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98774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00" indent="-243000" algn="l" defTabSz="685800" rtl="0" eaLnBrk="1" latinLnBrk="0" hangingPunct="1">
        <a:lnSpc>
          <a:spcPct val="90000"/>
        </a:lnSpc>
        <a:spcBef>
          <a:spcPts val="1063"/>
        </a:spcBef>
        <a:buClr>
          <a:srgbClr val="000000"/>
        </a:buClr>
        <a:buSzPct val="45000"/>
        <a:buFont typeface="Wingdings" charset="2"/>
        <a:buChar char="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338AC0B-473F-44AB-A608-25C20C4A7B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FA3236A-0BEE-4295-89B8-C7A79EBA7D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A19A658-FA32-4792-826F-8F20CAC6BF4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94E14A6-A705-4ED4-BEFE-505D0C6051E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30A7B69-112E-4E7A-A7D4-E29004B0C34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34DED5F-0879-4FAD-B88B-8FB5A154FB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417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22.xml"/><Relationship Id="rId18" Type="http://schemas.openxmlformats.org/officeDocument/2006/relationships/image" Target="../media/image41.wmf"/><Relationship Id="rId3" Type="http://schemas.openxmlformats.org/officeDocument/2006/relationships/image" Target="../media/image37.GIF"/><Relationship Id="rId7" Type="http://schemas.openxmlformats.org/officeDocument/2006/relationships/slide" Target="slide17.xml"/><Relationship Id="rId12" Type="http://schemas.openxmlformats.org/officeDocument/2006/relationships/slide" Target="slide21.xml"/><Relationship Id="rId17" Type="http://schemas.openxmlformats.org/officeDocument/2006/relationships/image" Target="../media/image40.wmf"/><Relationship Id="rId2" Type="http://schemas.openxmlformats.org/officeDocument/2006/relationships/image" Target="../media/image36.jpeg"/><Relationship Id="rId16" Type="http://schemas.openxmlformats.org/officeDocument/2006/relationships/image" Target="../media/image39.wmf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20.xml"/><Relationship Id="rId5" Type="http://schemas.openxmlformats.org/officeDocument/2006/relationships/slide" Target="slide16.xml"/><Relationship Id="rId15" Type="http://schemas.openxmlformats.org/officeDocument/2006/relationships/image" Target="../media/image38.wmf"/><Relationship Id="rId10" Type="http://schemas.openxmlformats.org/officeDocument/2006/relationships/slide" Target="slide14.xml"/><Relationship Id="rId4" Type="http://schemas.openxmlformats.org/officeDocument/2006/relationships/slide" Target="slide15.xml"/><Relationship Id="rId9" Type="http://schemas.openxmlformats.org/officeDocument/2006/relationships/slide" Target="slide19.xml"/><Relationship Id="rId1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GIF"/><Relationship Id="rId3" Type="http://schemas.openxmlformats.org/officeDocument/2006/relationships/audio" Target="../media/audio1.wav"/><Relationship Id="rId7" Type="http://schemas.openxmlformats.org/officeDocument/2006/relationships/image" Target="../media/image4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GIF"/><Relationship Id="rId11" Type="http://schemas.openxmlformats.org/officeDocument/2006/relationships/image" Target="../media/image48.GIF"/><Relationship Id="rId5" Type="http://schemas.openxmlformats.org/officeDocument/2006/relationships/image" Target="../media/image43.GIF"/><Relationship Id="rId10" Type="http://schemas.openxmlformats.org/officeDocument/2006/relationships/slide" Target="slide12.xml"/><Relationship Id="rId4" Type="http://schemas.openxmlformats.org/officeDocument/2006/relationships/image" Target="../media/image42.jpeg"/><Relationship Id="rId9" Type="http://schemas.openxmlformats.org/officeDocument/2006/relationships/image" Target="../media/image4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1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GIF"/><Relationship Id="rId5" Type="http://schemas.openxmlformats.org/officeDocument/2006/relationships/image" Target="../media/image50.GIF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GIF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audio" Target="../media/audio4.wav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2.GIF"/><Relationship Id="rId5" Type="http://schemas.openxmlformats.org/officeDocument/2006/relationships/slide" Target="slide12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slide" Target="slide12.xml"/><Relationship Id="rId5" Type="http://schemas.openxmlformats.org/officeDocument/2006/relationships/audio" Target="../media/audio2.wav"/><Relationship Id="rId4" Type="http://schemas.openxmlformats.org/officeDocument/2006/relationships/audio" Target="../media/audio4.wav"/><Relationship Id="rId9" Type="http://schemas.openxmlformats.org/officeDocument/2006/relationships/image" Target="../media/image5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audio" Target="../media/audio4.wav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2.GIF"/><Relationship Id="rId5" Type="http://schemas.openxmlformats.org/officeDocument/2006/relationships/slide" Target="slide12.xml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audio" Target="../media/audio4.wav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2.GIF"/><Relationship Id="rId5" Type="http://schemas.openxmlformats.org/officeDocument/2006/relationships/slide" Target="slide12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audio" Target="../media/audio4.wav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2.GIF"/><Relationship Id="rId5" Type="http://schemas.openxmlformats.org/officeDocument/2006/relationships/slide" Target="slide12.xml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audio" Target="../media/audio4.wav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2.GIF"/><Relationship Id="rId5" Type="http://schemas.openxmlformats.org/officeDocument/2006/relationships/slide" Target="slide12.xml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audio" Target="../media/audio4.wav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2.GIF"/><Relationship Id="rId5" Type="http://schemas.openxmlformats.org/officeDocument/2006/relationships/slide" Target="slide12.xml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016" y="1630915"/>
            <a:ext cx="8856984" cy="144016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br>
              <a:rPr lang="en-US" sz="4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ANG PHỤC VÀ THỜI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GB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>
          <a:solidFill>
            <a:srgbClr val="00B0F0"/>
          </a:solidFill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/>
          <a:lstStyle/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47570" y="102948"/>
            <a:ext cx="8648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GÒ VẤP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318" y="765424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MÔN: CÔNG NGHỆ LỚP 6</a:t>
            </a:r>
          </a:p>
        </p:txBody>
      </p:sp>
      <p:pic>
        <p:nvPicPr>
          <p:cNvPr id="9" name="Picture 8" descr="xem-video-clip-moi-cua-hot-boy-huynh-anh-76">
            <a:extLst>
              <a:ext uri="{FF2B5EF4-FFF2-40B4-BE49-F238E27FC236}">
                <a16:creationId xmlns:a16="http://schemas.microsoft.com/office/drawing/2014/main" id="{70312C40-1740-41E5-83C2-5CCBAE1C5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8680"/>
            <a:ext cx="2971800" cy="347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C:\Documents and Settings\THANH TAI\My Documents\Downloads\nhung-guu-thoi-trang-dep-diu-dang-cua-hong-que-81997f4b9b39ee3b5c564cc9be93a102a9ff8927.jpg">
            <a:extLst>
              <a:ext uri="{FF2B5EF4-FFF2-40B4-BE49-F238E27FC236}">
                <a16:creationId xmlns:a16="http://schemas.microsoft.com/office/drawing/2014/main" id="{D980FD2F-D6FF-45A2-BB88-984AB87D0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701" y="3228680"/>
            <a:ext cx="2391505" cy="353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 person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id="{78DAD021-A2BF-4A52-91AE-779672F135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568" y="3228680"/>
            <a:ext cx="3165596" cy="3533996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/>
          <p:nvPr/>
        </p:nvGraphicFramePr>
        <p:xfrm>
          <a:off x="417195" y="496570"/>
          <a:ext cx="8439150" cy="2235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7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1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450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33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Trang phục có vai trò gì đối với con người?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Hãy mô tả trang phục đi chơi vào mùa hè phù hợp với điều kiện tài chính của gia đình và phong cách thời trang mà em thích?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/>
          <p:nvPr/>
        </p:nvGraphicFramePr>
        <p:xfrm>
          <a:off x="417195" y="3420110"/>
          <a:ext cx="8503285" cy="204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9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3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835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66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Hãy trình bày quy trình giặt, phơi quần áo?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Có những phong cách thời trang nào? Hãy mô tả phong cách thời trang mà em yêu thích?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www.taianhdep.net/wp-content/uploads/2014/09/4d16f5e1_26f21899_9o_resiz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00" y="-23812"/>
            <a:ext cx="9169400" cy="6881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8" name="Picture 7" descr="1170269phoexz8m4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4951413" y="519113"/>
            <a:ext cx="762000" cy="2857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1187221" y="497479"/>
            <a:ext cx="323494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1" u="none" strike="noStrike" kern="1200" cap="none" spc="0" normalizeH="0" baseline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lucky</a:t>
            </a:r>
          </a:p>
        </p:txBody>
      </p:sp>
      <p:sp>
        <p:nvSpPr>
          <p:cNvPr id="5" name="Rectangle 4"/>
          <p:cNvSpPr/>
          <p:nvPr/>
        </p:nvSpPr>
        <p:spPr>
          <a:xfrm>
            <a:off x="958407" y="1926005"/>
            <a:ext cx="690605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800" b="1" i="0" u="none" strike="noStrike" kern="1200" cap="none" spc="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NUMBER</a:t>
            </a:r>
          </a:p>
        </p:txBody>
      </p:sp>
      <p:pic>
        <p:nvPicPr>
          <p:cNvPr id="14341" name="Picture 19" descr="mouse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lum bright="6000"/>
          </a:blip>
          <a:stretch>
            <a:fillRect/>
          </a:stretch>
        </p:blipFill>
        <p:spPr>
          <a:xfrm>
            <a:off x="962025" y="3589338"/>
            <a:ext cx="201295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Picture 6" descr="j009567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9088" y="538163"/>
            <a:ext cx="1066800" cy="1047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 rot="19660236">
            <a:off x="3717678" y="197313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 rot="310042">
            <a:off x="4522688" y="372556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1" i="0" u="none" strike="noStrike" kern="1200" cap="none" spc="0" normalizeH="0" baseline="0" noProof="0" dirty="0"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 rot="598966">
            <a:off x="5358373" y="-372161"/>
            <a:ext cx="1263487" cy="26468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600" b="1" i="0" u="none" strike="noStrike" kern="1200" cap="none" spc="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8" y="0"/>
            <a:ext cx="9129712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2" name="Picture 16" descr="kitt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7975" y="704850"/>
            <a:ext cx="1438275" cy="1476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7-Point Star 4">
            <a:hlinkClick r:id="rId4" action="ppaction://hlinksldjump"/>
          </p:cNvPr>
          <p:cNvSpPr/>
          <p:nvPr/>
        </p:nvSpPr>
        <p:spPr>
          <a:xfrm>
            <a:off x="915988" y="169863"/>
            <a:ext cx="1524000" cy="114300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7-Point Star 5">
            <a:hlinkClick r:id="rId5" action="ppaction://hlinksldjump"/>
          </p:cNvPr>
          <p:cNvSpPr/>
          <p:nvPr/>
        </p:nvSpPr>
        <p:spPr>
          <a:xfrm>
            <a:off x="2678113" y="153988"/>
            <a:ext cx="1524000" cy="1158875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7-Point Star 6">
            <a:hlinkClick r:id="rId6" action="ppaction://hlinksldjump"/>
          </p:cNvPr>
          <p:cNvSpPr/>
          <p:nvPr/>
        </p:nvSpPr>
        <p:spPr>
          <a:xfrm>
            <a:off x="4495800" y="228600"/>
            <a:ext cx="1524000" cy="114300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7-Point Star 9">
            <a:hlinkClick r:id="rId7" action="ppaction://hlinksldjump"/>
          </p:cNvPr>
          <p:cNvSpPr/>
          <p:nvPr/>
        </p:nvSpPr>
        <p:spPr>
          <a:xfrm>
            <a:off x="6469063" y="171450"/>
            <a:ext cx="1524000" cy="114300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7-Point Star 10">
            <a:hlinkClick r:id="rId8" action="ppaction://hlinksldjump"/>
          </p:cNvPr>
          <p:cNvSpPr/>
          <p:nvPr/>
        </p:nvSpPr>
        <p:spPr>
          <a:xfrm>
            <a:off x="919163" y="1600200"/>
            <a:ext cx="1524000" cy="114300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7-Point Star 11">
            <a:hlinkClick r:id="rId9" action="ppaction://hlinksldjump"/>
          </p:cNvPr>
          <p:cNvSpPr/>
          <p:nvPr/>
        </p:nvSpPr>
        <p:spPr>
          <a:xfrm>
            <a:off x="4530725" y="1614488"/>
            <a:ext cx="1524000" cy="114300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7-Point Star 12">
            <a:hlinkClick r:id="rId6" action="ppaction://hlinksldjump"/>
          </p:cNvPr>
          <p:cNvSpPr/>
          <p:nvPr/>
        </p:nvSpPr>
        <p:spPr>
          <a:xfrm>
            <a:off x="2725738" y="1633538"/>
            <a:ext cx="1524000" cy="114300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7-Point Star 14">
            <a:hlinkClick r:id="rId10" action="ppaction://hlinksldjump"/>
          </p:cNvPr>
          <p:cNvSpPr/>
          <p:nvPr/>
        </p:nvSpPr>
        <p:spPr>
          <a:xfrm>
            <a:off x="6492875" y="1633538"/>
            <a:ext cx="1524000" cy="114300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7-Point Star 15">
            <a:hlinkClick r:id="rId11" action="ppaction://hlinksldjump"/>
          </p:cNvPr>
          <p:cNvSpPr/>
          <p:nvPr/>
        </p:nvSpPr>
        <p:spPr>
          <a:xfrm>
            <a:off x="881063" y="3041650"/>
            <a:ext cx="1524000" cy="114300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7-Point Star 16">
            <a:hlinkClick r:id="rId12" action="ppaction://hlinksldjump"/>
          </p:cNvPr>
          <p:cNvSpPr/>
          <p:nvPr/>
        </p:nvSpPr>
        <p:spPr>
          <a:xfrm>
            <a:off x="2659063" y="3048000"/>
            <a:ext cx="1524000" cy="114300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7-Point Star 17">
            <a:hlinkClick r:id="rId10" action="ppaction://hlinksldjump"/>
          </p:cNvPr>
          <p:cNvSpPr/>
          <p:nvPr/>
        </p:nvSpPr>
        <p:spPr>
          <a:xfrm>
            <a:off x="4495800" y="3048000"/>
            <a:ext cx="1524000" cy="114300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</a:t>
            </a:r>
          </a:p>
        </p:txBody>
      </p:sp>
      <p:sp>
        <p:nvSpPr>
          <p:cNvPr id="19" name="7-Point Star 18">
            <a:hlinkClick r:id="rId13" action="ppaction://hlinksldjump"/>
          </p:cNvPr>
          <p:cNvSpPr/>
          <p:nvPr/>
        </p:nvSpPr>
        <p:spPr>
          <a:xfrm>
            <a:off x="6469063" y="3048000"/>
            <a:ext cx="1524000" cy="114300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</a:t>
            </a:r>
          </a:p>
        </p:txBody>
      </p:sp>
      <p:pic>
        <p:nvPicPr>
          <p:cNvPr id="15377" name="Picture 16" descr="kitt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163" y="600075"/>
            <a:ext cx="1438275" cy="1476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86" name="Text Box 15385"/>
          <p:cNvSpPr txBox="1"/>
          <p:nvPr/>
        </p:nvSpPr>
        <p:spPr>
          <a:xfrm>
            <a:off x="2362200" y="4800600"/>
            <a:ext cx="762000" cy="466725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>
                <a:solidFill>
                  <a:srgbClr val="FF3300"/>
                </a:solidFill>
                <a:latin typeface="Times New Roman" panose="02020603050405020304" pitchFamily="18" charset="0"/>
              </a:rPr>
              <a:t>G1</a:t>
            </a:r>
          </a:p>
        </p:txBody>
      </p:sp>
      <p:sp>
        <p:nvSpPr>
          <p:cNvPr id="15392" name="Text Box 15391"/>
          <p:cNvSpPr txBox="1"/>
          <p:nvPr/>
        </p:nvSpPr>
        <p:spPr>
          <a:xfrm>
            <a:off x="3505200" y="4800600"/>
            <a:ext cx="762000" cy="466725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>
                <a:solidFill>
                  <a:srgbClr val="FF3300"/>
                </a:solidFill>
                <a:latin typeface="Times New Roman" panose="02020603050405020304" pitchFamily="18" charset="0"/>
              </a:rPr>
              <a:t>G2</a:t>
            </a:r>
          </a:p>
        </p:txBody>
      </p:sp>
      <p:sp>
        <p:nvSpPr>
          <p:cNvPr id="15393" name="Text Box 15392"/>
          <p:cNvSpPr txBox="1"/>
          <p:nvPr/>
        </p:nvSpPr>
        <p:spPr>
          <a:xfrm>
            <a:off x="4724400" y="4800600"/>
            <a:ext cx="762000" cy="466725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>
                <a:solidFill>
                  <a:srgbClr val="FF3300"/>
                </a:solidFill>
                <a:latin typeface="Times New Roman" panose="02020603050405020304" pitchFamily="18" charset="0"/>
              </a:rPr>
              <a:t>G3</a:t>
            </a:r>
          </a:p>
        </p:txBody>
      </p:sp>
      <p:sp>
        <p:nvSpPr>
          <p:cNvPr id="15395" name="Text Box 15394"/>
          <p:cNvSpPr txBox="1"/>
          <p:nvPr/>
        </p:nvSpPr>
        <p:spPr>
          <a:xfrm>
            <a:off x="5791200" y="4800600"/>
            <a:ext cx="762000" cy="466725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>
                <a:solidFill>
                  <a:srgbClr val="FF3300"/>
                </a:solidFill>
                <a:latin typeface="Times New Roman" panose="02020603050405020304" pitchFamily="18" charset="0"/>
              </a:rPr>
              <a:t>G4</a:t>
            </a:r>
          </a:p>
        </p:txBody>
      </p:sp>
      <p:sp>
        <p:nvSpPr>
          <p:cNvPr id="15397" name="Cloud Callout 15396">
            <a:hlinkClick r:id="rId14" action="ppaction://hlinksldjump"/>
          </p:cNvPr>
          <p:cNvSpPr/>
          <p:nvPr/>
        </p:nvSpPr>
        <p:spPr>
          <a:xfrm>
            <a:off x="8775700" y="6273800"/>
            <a:ext cx="312738" cy="2794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>
              <a:latin typeface="Arial" panose="020B0604020202020204" pitchFamily="34" charset="0"/>
            </a:endParaRPr>
          </a:p>
        </p:txBody>
      </p:sp>
      <p:pic>
        <p:nvPicPr>
          <p:cNvPr id="1025" name="Picture 1024" descr="ppt/media/image72.wmf"/>
          <p:cNvPicPr/>
          <p:nvPr/>
        </p:nvPicPr>
        <p:blipFill>
          <a:blip r:embed="rId15"/>
          <a:stretch>
            <a:fillRect/>
          </a:stretch>
        </p:blipFill>
        <p:spPr>
          <a:xfrm>
            <a:off x="3505200" y="5257800"/>
            <a:ext cx="7620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" name="Picture 1025" descr="ppt/media/image73.wmf"/>
          <p:cNvPicPr/>
          <p:nvPr/>
        </p:nvPicPr>
        <p:blipFill>
          <a:blip r:embed="rId16"/>
          <a:stretch>
            <a:fillRect/>
          </a:stretch>
        </p:blipFill>
        <p:spPr>
          <a:xfrm>
            <a:off x="2362200" y="5257800"/>
            <a:ext cx="7620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Picture 1026" descr="ppt/media/image74.wmf"/>
          <p:cNvPicPr/>
          <p:nvPr/>
        </p:nvPicPr>
        <p:blipFill>
          <a:blip r:embed="rId17"/>
          <a:stretch>
            <a:fillRect/>
          </a:stretch>
        </p:blipFill>
        <p:spPr>
          <a:xfrm>
            <a:off x="5791200" y="5257800"/>
            <a:ext cx="7620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" name="Picture 1027" descr="ppt/media/image75.wmf"/>
          <p:cNvPicPr/>
          <p:nvPr/>
        </p:nvPicPr>
        <p:blipFill>
          <a:blip r:embed="rId18"/>
          <a:stretch>
            <a:fillRect/>
          </a:stretch>
        </p:blipFill>
        <p:spPr>
          <a:xfrm>
            <a:off x="4724400" y="5257800"/>
            <a:ext cx="762000" cy="45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s://lh6.googleusercontent.com/proxy/BrgU_WCOd5rLr4Wb1dFZ7X2-ufYUGePMSofOA3aNBKnlqOgD5tQuV5_hik6pVKQ5wV5yYAqozTddiEDqW3ztgQeZSYyEd0URNY7DKB1RDihgXI1hNsDs9QCPsanjsXIWjz63fWDL=w426-h255-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0637"/>
            <a:ext cx="9144000" cy="6902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6" name="Picture 12" descr="Fireworks-05-ju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8975" y="23813"/>
            <a:ext cx="22860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Picture 12" descr="Fireworks-05-ju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0075" y="-25400"/>
            <a:ext cx="2286000" cy="24384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" name="Group 19"/>
          <p:cNvGrpSpPr/>
          <p:nvPr/>
        </p:nvGrpSpPr>
        <p:grpSpPr>
          <a:xfrm>
            <a:off x="477838" y="1174750"/>
            <a:ext cx="8832850" cy="4495800"/>
            <a:chOff x="311624" y="2057400"/>
            <a:chExt cx="8832376" cy="4495800"/>
          </a:xfrm>
        </p:grpSpPr>
        <p:sp>
          <p:nvSpPr>
            <p:cNvPr id="17" name="Explosion 2 16"/>
            <p:cNvSpPr/>
            <p:nvPr/>
          </p:nvSpPr>
          <p:spPr>
            <a:xfrm>
              <a:off x="311624" y="2057400"/>
              <a:ext cx="8832376" cy="4495800"/>
            </a:xfrm>
            <a:prstGeom prst="irregularSeal2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schemeClr val="bg1"/>
                  </a:solidFill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55240" y="3855735"/>
              <a:ext cx="507382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1" i="0" u="none" strike="noStrike" kern="1200" cap="none" spc="0" normalizeH="0" baseline="0" noProof="0" dirty="0">
                  <a:solidFill>
                    <a:srgbClr val="FFFF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Lucky NUMBER</a:t>
              </a:r>
            </a:p>
          </p:txBody>
        </p:sp>
      </p:grpSp>
      <p:pic>
        <p:nvPicPr>
          <p:cNvPr id="16389" name="Picture 14" descr="Entertainment-02-jun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5525" y="5030788"/>
            <a:ext cx="1584325" cy="1522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Picture 20" descr="bells2me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8088" y="5791200"/>
            <a:ext cx="1819275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1" name="Picture 17" descr="0830js5b15daddi012pz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7113" y="196850"/>
            <a:ext cx="762000" cy="285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2" name="Picture 17" descr="0830js5b15daddi012pz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08900" y="265113"/>
            <a:ext cx="762000" cy="285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3" name="Picture 35" descr="1170266raz1dx7w0s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838" y="4700588"/>
            <a:ext cx="762000" cy="2181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Action Button: Forward or Next 1">
            <a:hlinkClick r:id="rId10" action="ppaction://hlinksldjump" highlightClick="1"/>
          </p:cNvPr>
          <p:cNvSpPr/>
          <p:nvPr/>
        </p:nvSpPr>
        <p:spPr>
          <a:xfrm>
            <a:off x="8458200" y="6453188"/>
            <a:ext cx="609600" cy="328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95" name="Picture 18" descr="nhacso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86000" y="4246563"/>
            <a:ext cx="1047750" cy="1047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vatardep.biz/hinhanh/hinhfck/14613hinh-anh-avatar-dau-lau-xuong-treo-va-ngoi-sa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88" y="58738"/>
            <a:ext cx="9078912" cy="7208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Explosion 2 12"/>
          <p:cNvSpPr/>
          <p:nvPr/>
        </p:nvSpPr>
        <p:spPr>
          <a:xfrm rot="20439696">
            <a:off x="-245707" y="19949"/>
            <a:ext cx="9979205" cy="5738905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200" cap="none" spc="0" normalizeH="0" baseline="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Unlucky number</a:t>
            </a:r>
          </a:p>
        </p:txBody>
      </p:sp>
      <p:pic>
        <p:nvPicPr>
          <p:cNvPr id="18435" name="Picture 3" descr="th_ab13a63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400" y="4724400"/>
            <a:ext cx="2481263" cy="2016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Picture 7" descr="catrun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0950" y="5505450"/>
            <a:ext cx="1905000" cy="1238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Picture 7" descr="catrun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4675" y="5595938"/>
            <a:ext cx="1905000" cy="1238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Action Button: Forward or Next 7">
            <a:hlinkClick r:id="rId7" action="ppaction://hlinksldjump" highlightClick="1"/>
          </p:cNvPr>
          <p:cNvSpPr/>
          <p:nvPr/>
        </p:nvSpPr>
        <p:spPr>
          <a:xfrm>
            <a:off x="8534400" y="6529388"/>
            <a:ext cx="609600" cy="328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>
            <a:hlinkClick r:id="rId4" action="ppaction://hlinksldjump"/>
          </p:cNvPr>
          <p:cNvSpPr/>
          <p:nvPr/>
        </p:nvSpPr>
        <p:spPr>
          <a:xfrm>
            <a:off x="228600" y="4823460"/>
            <a:ext cx="89154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(C)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76200" y="42863"/>
            <a:ext cx="3352800" cy="8382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lang="en-US" sz="440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1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38113" y="1066800"/>
            <a:ext cx="8915400" cy="3200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 quản trang phục bao gồm những công việc?</a:t>
            </a:r>
          </a:p>
          <a:p>
            <a:pPr lvl="0"/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Làm sạch, làm phẳng</a:t>
            </a:r>
          </a:p>
          <a:p>
            <a:pPr lvl="0"/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Làm sạch, phơi</a:t>
            </a:r>
          </a:p>
          <a:p>
            <a:pPr lvl="0"/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Làm sạch, làm phẳng, cất giữ</a:t>
            </a:r>
          </a:p>
          <a:p>
            <a:pPr lvl="0"/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Làm phẳng, cất giữ</a:t>
            </a:r>
          </a:p>
        </p:txBody>
      </p:sp>
      <p:sp>
        <p:nvSpPr>
          <p:cNvPr id="39" name="Pentagon 38"/>
          <p:cNvSpPr/>
          <p:nvPr/>
        </p:nvSpPr>
        <p:spPr>
          <a:xfrm>
            <a:off x="0" y="4337050"/>
            <a:ext cx="2133600" cy="6096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</a:rPr>
              <a:t>Đáp án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781800" y="7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00:15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781800" y="7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00:14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781800" y="7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00:13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781800" y="6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00:12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781800" y="6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00:11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781800" y="5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00:10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781800" y="5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00:09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781800" y="4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00:08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781800" y="3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00:07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781800" y="3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00:06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781800" y="3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00:05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781800" y="2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00:04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781800" y="2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00:03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781800" y="1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00:02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781800" y="0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00:01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781800" y="0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00:00</a:t>
            </a:r>
          </a:p>
        </p:txBody>
      </p:sp>
      <p:pic>
        <p:nvPicPr>
          <p:cNvPr id="1124" name="Picture 5" descr="mous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9725" y="-14605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30" name="Action Button: Forward or Next 7">
            <a:hlinkClick r:id="rId4" action="ppaction://hlinksldjump"/>
          </p:cNvPr>
          <p:cNvSpPr/>
          <p:nvPr/>
        </p:nvSpPr>
        <p:spPr>
          <a:xfrm>
            <a:off x="8382000" y="6477000"/>
            <a:ext cx="609600" cy="328613"/>
          </a:xfrm>
          <a:prstGeom prst="actionButtonForwardNext">
            <a:avLst/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>
            <a:hlinkClick r:id="rId5" action="ppaction://hlinksldjump"/>
          </p:cNvPr>
          <p:cNvSpPr/>
          <p:nvPr/>
        </p:nvSpPr>
        <p:spPr>
          <a:xfrm>
            <a:off x="114300" y="4375150"/>
            <a:ext cx="8915400" cy="23971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endParaRPr sz="2800" baseline="-2500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76200" y="42863"/>
            <a:ext cx="3352800" cy="8382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lang="en-US" sz="4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sz="4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sz="440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8425" y="1066800"/>
            <a:ext cx="8915400" cy="3200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z="320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 màu vải để may quần áo hợp với các màu của áo đó</a:t>
            </a:r>
          </a:p>
          <a:p>
            <a:pPr lvl="0"/>
            <a:r>
              <a:rPr lang="en-US" sz="320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Màu đen, màu tím</a:t>
            </a:r>
          </a:p>
          <a:p>
            <a:pPr lvl="0"/>
            <a:r>
              <a:rPr lang="en-US" sz="320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Màu đen, màu trắng</a:t>
            </a:r>
          </a:p>
          <a:p>
            <a:pPr lvl="0"/>
            <a:r>
              <a:rPr lang="en-US" sz="320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Màu trắng, màu vàng</a:t>
            </a:r>
          </a:p>
          <a:p>
            <a:pPr lvl="0"/>
            <a:r>
              <a:rPr lang="en-US" sz="320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Màu đỏ, màu xanh</a:t>
            </a:r>
          </a:p>
        </p:txBody>
      </p:sp>
      <p:sp>
        <p:nvSpPr>
          <p:cNvPr id="39" name="Pentagon 38"/>
          <p:cNvSpPr/>
          <p:nvPr/>
        </p:nvSpPr>
        <p:spPr>
          <a:xfrm>
            <a:off x="0" y="4343400"/>
            <a:ext cx="2133600" cy="6096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endParaRPr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781800" y="7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00:15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781800" y="7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00:14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781800" y="7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00:13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781800" y="6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00:12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781800" y="6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00:11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781800" y="5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00:10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781800" y="5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00:09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781800" y="4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00:08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781800" y="3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00:07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781800" y="3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00:06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781800" y="3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00:05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781800" y="2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00:04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781800" y="2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00:03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781800" y="1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00:02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781800" y="0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00:01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781800" y="0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00:00</a:t>
            </a:r>
          </a:p>
        </p:txBody>
      </p:sp>
      <p:pic>
        <p:nvPicPr>
          <p:cNvPr id="21557" name="Picture 5" descr="mous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00" y="-109537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59" name="Action Button: Forward or Next 7">
            <a:hlinkClick r:id="rId5" action="ppaction://hlinksldjump"/>
          </p:cNvPr>
          <p:cNvSpPr/>
          <p:nvPr/>
        </p:nvSpPr>
        <p:spPr>
          <a:xfrm>
            <a:off x="8534400" y="6529388"/>
            <a:ext cx="609600" cy="328612"/>
          </a:xfrm>
          <a:prstGeom prst="actionButtonForwardNext">
            <a:avLst/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561" name="Rectangles 21560"/>
          <p:cNvSpPr/>
          <p:nvPr/>
        </p:nvSpPr>
        <p:spPr>
          <a:xfrm>
            <a:off x="381000" y="4375150"/>
            <a:ext cx="1295400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FFFFFF"/>
                </a:solidFill>
                <a:latin typeface="Times New Roman" panose="02020603050405020304" pitchFamily="18" charset="0"/>
              </a:rPr>
              <a:t>Đáp án</a:t>
            </a:r>
          </a:p>
        </p:txBody>
      </p:sp>
      <p:graphicFrame>
        <p:nvGraphicFramePr>
          <p:cNvPr id="21563" name="Object 20"/>
          <p:cNvGraphicFramePr>
            <a:graphicFrameLocks noChangeAspect="1"/>
          </p:cNvGraphicFramePr>
          <p:nvPr/>
        </p:nvGraphicFramePr>
        <p:xfrm>
          <a:off x="4114800" y="5064125"/>
          <a:ext cx="5445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r:id="rId7" imgW="254000" imgH="254000" progId="Equation.DSMT4">
                  <p:embed/>
                </p:oleObj>
              </mc:Choice>
              <mc:Fallback>
                <p:oleObj r:id="rId7" imgW="254000" imgH="254000" progId="Equation.DSMT4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14800" y="5064125"/>
                        <a:ext cx="544513" cy="539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500"/>
                                        <p:tgtEl>
                                          <p:spTgt spid="2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>
            <a:hlinkClick r:id="rId6" action="ppaction://hlinksldjump"/>
          </p:cNvPr>
          <p:cNvSpPr/>
          <p:nvPr/>
        </p:nvSpPr>
        <p:spPr>
          <a:xfrm>
            <a:off x="12700" y="4583113"/>
            <a:ext cx="8915400" cy="22161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endParaRPr sz="2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76200" y="42863"/>
            <a:ext cx="3352800" cy="8382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lang="en-US" sz="4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sz="4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endParaRPr sz="440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" y="1028700"/>
            <a:ext cx="8915400" cy="3200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z="300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 sử dụng trang phục cần lưu ý điều gì</a:t>
            </a:r>
          </a:p>
          <a:p>
            <a:pPr lvl="0"/>
            <a:r>
              <a:rPr lang="en-US" sz="300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Hợp mốt</a:t>
            </a:r>
          </a:p>
          <a:p>
            <a:pPr lvl="0"/>
            <a:r>
              <a:rPr lang="en-US" sz="300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Đắt tiền</a:t>
            </a:r>
          </a:p>
          <a:p>
            <a:pPr lvl="0"/>
            <a:r>
              <a:rPr lang="en-US" sz="300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Phù hợp với hoạt động</a:t>
            </a:r>
          </a:p>
          <a:p>
            <a:pPr lvl="0"/>
            <a:r>
              <a:rPr lang="en-US" sz="300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Nhiều màu sắc sặc sỡ</a:t>
            </a:r>
          </a:p>
        </p:txBody>
      </p:sp>
      <p:sp>
        <p:nvSpPr>
          <p:cNvPr id="39" name="Pentagon 38"/>
          <p:cNvSpPr/>
          <p:nvPr/>
        </p:nvSpPr>
        <p:spPr>
          <a:xfrm>
            <a:off x="12700" y="4278313"/>
            <a:ext cx="2133600" cy="6096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</a:rPr>
              <a:t>Đáp án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781800" y="7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00:15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781800" y="7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00:14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781800" y="7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00:13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781800" y="6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00:12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781800" y="6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00:11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781800" y="5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00:10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781800" y="5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00:09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781800" y="4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00:08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781800" y="3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00:07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781800" y="3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00:06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781800" y="3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00:05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781800" y="2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00:04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781800" y="2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00:03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781800" y="1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00:02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781800" y="0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00:01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781800" y="0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00:00</a:t>
            </a:r>
          </a:p>
        </p:txBody>
      </p:sp>
      <p:pic>
        <p:nvPicPr>
          <p:cNvPr id="22581" name="Picture 5" descr="mous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9725" y="-14605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83" name="Action Button: Forward or Next 7">
            <a:hlinkClick r:id="rId6" action="ppaction://hlinksldjump"/>
          </p:cNvPr>
          <p:cNvSpPr/>
          <p:nvPr/>
        </p:nvSpPr>
        <p:spPr>
          <a:xfrm>
            <a:off x="8534400" y="6529388"/>
            <a:ext cx="609600" cy="328612"/>
          </a:xfrm>
          <a:prstGeom prst="actionButtonForwardNext">
            <a:avLst/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2585" name="Object 20"/>
          <p:cNvGraphicFramePr>
            <a:graphicFrameLocks noChangeAspect="1"/>
          </p:cNvGraphicFramePr>
          <p:nvPr/>
        </p:nvGraphicFramePr>
        <p:xfrm>
          <a:off x="4343400" y="5486400"/>
          <a:ext cx="5445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r:id="rId8" imgW="254000" imgH="254000" progId="Equation.DSMT4">
                  <p:embed/>
                </p:oleObj>
              </mc:Choice>
              <mc:Fallback>
                <p:oleObj r:id="rId8" imgW="254000" imgH="254000" progId="Equation.DSMT4">
                  <p:embed/>
                  <p:pic>
                    <p:nvPicPr>
                      <p:cNvPr id="0" name="Picture 308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43400" y="5486400"/>
                        <a:ext cx="544513" cy="539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500"/>
                                        <p:tgtEl>
                                          <p:spTgt spid="2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76200" y="42863"/>
            <a:ext cx="3352800" cy="8382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lang="en-US" sz="4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sz="4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endParaRPr sz="440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" y="1028700"/>
            <a:ext cx="8915400" cy="3200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 nào là mặc đẹp?</a:t>
            </a:r>
          </a:p>
          <a:p>
            <a:pPr lvl="0"/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Mặc áo quần mốt mới, đắt tiền</a:t>
            </a:r>
          </a:p>
          <a:p>
            <a:pPr lvl="0"/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Mặc áo quần cầu kì, hợp thời trang</a:t>
            </a:r>
          </a:p>
          <a:p>
            <a:pPr lvl="0"/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Mặc áo quần không phù hợp với vóc dáng</a:t>
            </a:r>
          </a:p>
          <a:p>
            <a:pPr lvl="0"/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Mặc áo quần hù hợp với vóc dáng, lứa tuổi, phù hợp với công việc và hoàn cảnh sống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781800" y="7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00:15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781800" y="7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00:14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781800" y="7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00:13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781800" y="6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00:12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781800" y="6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00:11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781800" y="5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00:10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781800" y="5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00:09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781800" y="4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00:08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781800" y="3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00:07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781800" y="3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00:06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781800" y="3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00:05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781800" y="2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00:04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781800" y="2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00:03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781800" y="1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00:02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781800" y="0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00:01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781800" y="0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00:00</a:t>
            </a:r>
          </a:p>
        </p:txBody>
      </p:sp>
      <p:sp>
        <p:nvSpPr>
          <p:cNvPr id="38" name="Rounded Rectangle 37">
            <a:hlinkClick r:id="rId5" action="ppaction://hlinksldjump"/>
          </p:cNvPr>
          <p:cNvSpPr/>
          <p:nvPr/>
        </p:nvSpPr>
        <p:spPr>
          <a:xfrm>
            <a:off x="76200" y="4583113"/>
            <a:ext cx="8915400" cy="22161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endParaRPr sz="280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67" name="Picture 5" descr="mous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9725" y="-14605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Pentagon 38"/>
          <p:cNvSpPr/>
          <p:nvPr/>
        </p:nvSpPr>
        <p:spPr>
          <a:xfrm>
            <a:off x="12700" y="4278313"/>
            <a:ext cx="2133600" cy="6096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</a:rPr>
              <a:t>Đáp án</a:t>
            </a:r>
          </a:p>
        </p:txBody>
      </p:sp>
      <p:sp>
        <p:nvSpPr>
          <p:cNvPr id="2171" name="Action Button: Forward or Next 7">
            <a:hlinkClick r:id="rId5" action="ppaction://hlinksldjump"/>
          </p:cNvPr>
          <p:cNvSpPr/>
          <p:nvPr/>
        </p:nvSpPr>
        <p:spPr>
          <a:xfrm>
            <a:off x="8534400" y="6529388"/>
            <a:ext cx="609600" cy="328612"/>
          </a:xfrm>
          <a:prstGeom prst="actionButtonForwardNext">
            <a:avLst/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173" name="Object 20"/>
          <p:cNvGraphicFramePr>
            <a:graphicFrameLocks noChangeAspect="1"/>
          </p:cNvGraphicFramePr>
          <p:nvPr/>
        </p:nvGraphicFramePr>
        <p:xfrm>
          <a:off x="3143250" y="5486400"/>
          <a:ext cx="571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r:id="rId7" imgW="266065" imgH="253365" progId="Equation.DSMT4">
                  <p:embed/>
                </p:oleObj>
              </mc:Choice>
              <mc:Fallback>
                <p:oleObj r:id="rId7" imgW="266065" imgH="253365" progId="Equation.DSMT4">
                  <p:embed/>
                  <p:pic>
                    <p:nvPicPr>
                      <p:cNvPr id="0" name="Picture 308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43250" y="5486400"/>
                        <a:ext cx="571500" cy="539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500"/>
                                        <p:tgtEl>
                                          <p:spTgt spid="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>
            <a:hlinkClick r:id="rId5" action="ppaction://hlinksldjump"/>
          </p:cNvPr>
          <p:cNvSpPr/>
          <p:nvPr/>
        </p:nvSpPr>
        <p:spPr>
          <a:xfrm>
            <a:off x="109538" y="4229100"/>
            <a:ext cx="8915400" cy="2590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endParaRPr sz="280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76200" y="42863"/>
            <a:ext cx="3352800" cy="8382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lang="en-US" sz="4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sz="4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sz="440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" y="1028700"/>
            <a:ext cx="8915400" cy="28111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z="320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 đi học em thường mặc loại trang phục nào?</a:t>
            </a:r>
          </a:p>
          <a:p>
            <a:pPr lvl="0"/>
            <a:r>
              <a:rPr lang="en-US" sz="320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Trang phục dân tộc</a:t>
            </a:r>
          </a:p>
          <a:p>
            <a:pPr lvl="0"/>
            <a:r>
              <a:rPr lang="en-US" sz="320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Trang phục mặc thường ngày</a:t>
            </a:r>
          </a:p>
          <a:p>
            <a:pPr lvl="0"/>
            <a:r>
              <a:rPr lang="en-US" sz="320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Trang phục lễ hội</a:t>
            </a:r>
          </a:p>
          <a:p>
            <a:pPr lvl="0"/>
            <a:r>
              <a:rPr lang="en-US" sz="320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Đồng phục</a:t>
            </a:r>
          </a:p>
        </p:txBody>
      </p:sp>
      <p:sp>
        <p:nvSpPr>
          <p:cNvPr id="39" name="Pentagon 38"/>
          <p:cNvSpPr/>
          <p:nvPr/>
        </p:nvSpPr>
        <p:spPr>
          <a:xfrm>
            <a:off x="33338" y="3822700"/>
            <a:ext cx="2133600" cy="6096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</a:rPr>
              <a:t>Đáp án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781800" y="7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00:15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781800" y="7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00:14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781800" y="7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00:13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781800" y="6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00:12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781800" y="6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00:11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781800" y="5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00:10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781800" y="5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00:09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781800" y="4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00:08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781800" y="3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00:07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781800" y="3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00:06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781800" y="3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00:05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781800" y="2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00:04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781800" y="2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00:03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781800" y="1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00:02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781800" y="0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00:01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781800" y="0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00:00</a:t>
            </a:r>
          </a:p>
        </p:txBody>
      </p:sp>
      <p:pic>
        <p:nvPicPr>
          <p:cNvPr id="25653" name="Picture 5" descr="mous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9725" y="-14605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55" name="Action Button: Forward or Next 7">
            <a:hlinkClick r:id="rId5" action="ppaction://hlinksldjump"/>
          </p:cNvPr>
          <p:cNvSpPr/>
          <p:nvPr/>
        </p:nvSpPr>
        <p:spPr>
          <a:xfrm>
            <a:off x="8534400" y="6529388"/>
            <a:ext cx="609600" cy="328612"/>
          </a:xfrm>
          <a:prstGeom prst="actionButtonForwardNext">
            <a:avLst/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5659" name="Object 20"/>
          <p:cNvGraphicFramePr>
            <a:graphicFrameLocks noChangeAspect="1"/>
          </p:cNvGraphicFramePr>
          <p:nvPr/>
        </p:nvGraphicFramePr>
        <p:xfrm>
          <a:off x="3578225" y="5051425"/>
          <a:ext cx="571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r:id="rId7" imgW="266065" imgH="253365" progId="Equation.DSMT4">
                  <p:embed/>
                </p:oleObj>
              </mc:Choice>
              <mc:Fallback>
                <p:oleObj r:id="rId7" imgW="266065" imgH="253365" progId="Equation.DSMT4">
                  <p:embed/>
                  <p:pic>
                    <p:nvPicPr>
                      <p:cNvPr id="0" name="Picture 308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78225" y="5051425"/>
                        <a:ext cx="571500" cy="539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500"/>
                                        <p:tgtEl>
                                          <p:spTgt spid="25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HUNG">
            <a:extLst>
              <a:ext uri="{FF2B5EF4-FFF2-40B4-BE49-F238E27FC236}">
                <a16:creationId xmlns:a16="http://schemas.microsoft.com/office/drawing/2014/main" id="{563DD48B-7D93-48B3-9CBC-B0909B974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888"/>
            <a:ext cx="9144000" cy="64119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pic>
      <p:sp>
        <p:nvSpPr>
          <p:cNvPr id="3076" name="Text Box 4">
            <a:extLst>
              <a:ext uri="{FF2B5EF4-FFF2-40B4-BE49-F238E27FC236}">
                <a16:creationId xmlns:a16="http://schemas.microsoft.com/office/drawing/2014/main" id="{48C05D38-B44F-47D0-B2C6-709226DD4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2052" y="1201738"/>
            <a:ext cx="540436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ÔN TẬP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CHƯƠNG</a:t>
            </a:r>
            <a:r>
              <a:rPr kumimoji="0" lang="vi-VN" sz="4400" b="1" i="0" u="none" strike="noStrike" kern="1200" cap="none" spc="0" normalizeH="0" noProof="0" dirty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3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5" name="Rectangles 2">
            <a:extLst>
              <a:ext uri="{FF2B5EF4-FFF2-40B4-BE49-F238E27FC236}">
                <a16:creationId xmlns:a16="http://schemas.microsoft.com/office/drawing/2014/main" id="{A0471E7A-E443-4A41-88CD-034C075D567B}"/>
              </a:ext>
            </a:extLst>
          </p:cNvPr>
          <p:cNvSpPr/>
          <p:nvPr/>
        </p:nvSpPr>
        <p:spPr>
          <a:xfrm>
            <a:off x="1563330" y="2477483"/>
            <a:ext cx="2625212" cy="3183572"/>
          </a:xfrm>
          <a:prstGeom prst="rect">
            <a:avLst/>
          </a:prstGeom>
          <a:solidFill>
            <a:srgbClr val="FFCC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HÓA KIẾN THỨC KỸ NĂNG CHƯƠNG 3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s 3">
            <a:extLst>
              <a:ext uri="{FF2B5EF4-FFF2-40B4-BE49-F238E27FC236}">
                <a16:creationId xmlns:a16="http://schemas.microsoft.com/office/drawing/2014/main" id="{F331B7BE-3EAC-4634-96D9-182F18B00CBA}"/>
              </a:ext>
            </a:extLst>
          </p:cNvPr>
          <p:cNvSpPr/>
          <p:nvPr/>
        </p:nvSpPr>
        <p:spPr>
          <a:xfrm>
            <a:off x="4866969" y="2472689"/>
            <a:ext cx="2713702" cy="3183571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vi-VN" sz="36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HỎI ÔN TẬP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5" grpId="0" animBg="1"/>
      <p:bldP spid="5" grpId="1" animBg="1"/>
      <p:bldP spid="6" grpId="0" animBg="1"/>
      <p:bldP spid="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76200" y="42863"/>
            <a:ext cx="3352800" cy="8382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lang="en-US" sz="4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sz="4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endParaRPr sz="440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" y="1066800"/>
            <a:ext cx="8915400" cy="3200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z="4400" baseline="-2500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 vải có nhược điểm ít thấm mồ hôi là</a:t>
            </a:r>
          </a:p>
          <a:p>
            <a:pPr lvl="0"/>
            <a:r>
              <a:rPr lang="en-US" sz="4400" baseline="-2500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Vải sợi thiên nhiên</a:t>
            </a:r>
          </a:p>
          <a:p>
            <a:pPr lvl="0"/>
            <a:r>
              <a:rPr lang="en-US" sz="4400" baseline="-2500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Vải sợi tổng hợp</a:t>
            </a:r>
          </a:p>
          <a:p>
            <a:pPr lvl="0"/>
            <a:r>
              <a:rPr lang="en-US" sz="4400" baseline="-2500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Vải sợi nhân tạo</a:t>
            </a:r>
          </a:p>
          <a:p>
            <a:pPr lvl="0"/>
            <a:r>
              <a:rPr lang="en-US" sz="4400" baseline="-2500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Vải sợi pha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781800" y="7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00:15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781800" y="7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00:14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781800" y="7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00:13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781800" y="6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00:12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781800" y="6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00:11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781800" y="5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00:10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781800" y="5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00:09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781800" y="4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00:08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781800" y="3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00:07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781800" y="3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00:06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781800" y="3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00:05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781800" y="2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00:04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781800" y="2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00:03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781800" y="1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00:02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781800" y="0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00:01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781800" y="0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00:00</a:t>
            </a:r>
          </a:p>
        </p:txBody>
      </p:sp>
      <p:sp>
        <p:nvSpPr>
          <p:cNvPr id="38" name="Rounded Rectangle 37">
            <a:hlinkClick r:id="rId5" action="ppaction://hlinksldjump"/>
          </p:cNvPr>
          <p:cNvSpPr/>
          <p:nvPr/>
        </p:nvSpPr>
        <p:spPr>
          <a:xfrm>
            <a:off x="76200" y="4699000"/>
            <a:ext cx="89154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205" name="Picture 5" descr="mous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9725" y="-14605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Pentagon 38"/>
          <p:cNvSpPr/>
          <p:nvPr/>
        </p:nvSpPr>
        <p:spPr>
          <a:xfrm>
            <a:off x="0" y="4337050"/>
            <a:ext cx="2133600" cy="6096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</a:rPr>
              <a:t>Đáp án</a:t>
            </a:r>
          </a:p>
        </p:txBody>
      </p:sp>
      <p:sp>
        <p:nvSpPr>
          <p:cNvPr id="4209" name="Action Button: Forward or Next 7">
            <a:hlinkClick r:id="rId5" action="ppaction://hlinksldjump"/>
          </p:cNvPr>
          <p:cNvSpPr/>
          <p:nvPr/>
        </p:nvSpPr>
        <p:spPr>
          <a:xfrm>
            <a:off x="8534400" y="6529388"/>
            <a:ext cx="609600" cy="328612"/>
          </a:xfrm>
          <a:prstGeom prst="actionButtonForwardNext">
            <a:avLst/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211" name="Object 20"/>
          <p:cNvGraphicFramePr>
            <a:graphicFrameLocks noChangeAspect="1"/>
          </p:cNvGraphicFramePr>
          <p:nvPr/>
        </p:nvGraphicFramePr>
        <p:xfrm>
          <a:off x="3429000" y="5603875"/>
          <a:ext cx="5445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r:id="rId7" imgW="254000" imgH="254000" progId="Equation.DSMT4">
                  <p:embed/>
                </p:oleObj>
              </mc:Choice>
              <mc:Fallback>
                <p:oleObj r:id="rId7" imgW="254000" imgH="254000" progId="Equation.DSMT4">
                  <p:embed/>
                  <p:pic>
                    <p:nvPicPr>
                      <p:cNvPr id="0" name="Picture 308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29000" y="5603875"/>
                        <a:ext cx="544513" cy="539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500"/>
                                        <p:tgtEl>
                                          <p:spTgt spid="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>
            <a:hlinkClick r:id="rId5" action="ppaction://hlinksldjump"/>
          </p:cNvPr>
          <p:cNvSpPr/>
          <p:nvPr/>
        </p:nvSpPr>
        <p:spPr>
          <a:xfrm>
            <a:off x="76200" y="3962400"/>
            <a:ext cx="8915400" cy="28670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457200" lvl="0" indent="-457200"/>
            <a:endParaRPr sz="280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76200" y="42863"/>
            <a:ext cx="3352800" cy="8382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lang="en-US" sz="4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sz="4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endParaRPr sz="440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" y="1066800"/>
            <a:ext cx="8915400" cy="2362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 chọn trang phục có kiểu may nào cho trẻ em</a:t>
            </a:r>
          </a:p>
          <a:p>
            <a:pPr lvl="0"/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Kiểu may lịch sự</a:t>
            </a:r>
          </a:p>
          <a:p>
            <a:pPr lvl="0"/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Kiểu may rộng rãi, thoải mái</a:t>
            </a:r>
          </a:p>
          <a:p>
            <a:pPr lvl="0"/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Kiểu may cầu kì, phức tạp</a:t>
            </a:r>
          </a:p>
          <a:p>
            <a:pPr lvl="0"/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Kiểu may ôm sát người</a:t>
            </a:r>
          </a:p>
        </p:txBody>
      </p:sp>
      <p:sp>
        <p:nvSpPr>
          <p:cNvPr id="39" name="Pentagon 38"/>
          <p:cNvSpPr/>
          <p:nvPr/>
        </p:nvSpPr>
        <p:spPr>
          <a:xfrm>
            <a:off x="76200" y="3513138"/>
            <a:ext cx="2133600" cy="6096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</a:rPr>
              <a:t>Đáp án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781800" y="7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00:15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781800" y="7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00:14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781800" y="7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00:13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781800" y="6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00:12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781800" y="6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00:11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781800" y="5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00:10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781800" y="5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00:09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781800" y="4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00:08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781800" y="3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00:07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781800" y="3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00:06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781800" y="3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00:05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781800" y="2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00:04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781800" y="2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00:03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781800" y="1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00:02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781800" y="0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00:01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781800" y="0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00:00</a:t>
            </a:r>
          </a:p>
        </p:txBody>
      </p:sp>
      <p:pic>
        <p:nvPicPr>
          <p:cNvPr id="30773" name="Picture 5" descr="mous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9725" y="-14605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5" name="Action Button: Forward or Next 7">
            <a:hlinkClick r:id="rId5" action="ppaction://hlinksldjump"/>
          </p:cNvPr>
          <p:cNvSpPr/>
          <p:nvPr/>
        </p:nvSpPr>
        <p:spPr>
          <a:xfrm>
            <a:off x="8534400" y="6529388"/>
            <a:ext cx="609600" cy="328612"/>
          </a:xfrm>
          <a:prstGeom prst="actionButtonForwardNext">
            <a:avLst/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0779" name="Object 20"/>
          <p:cNvGraphicFramePr>
            <a:graphicFrameLocks noChangeAspect="1"/>
          </p:cNvGraphicFramePr>
          <p:nvPr/>
        </p:nvGraphicFramePr>
        <p:xfrm>
          <a:off x="4356100" y="4794250"/>
          <a:ext cx="5445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r:id="rId7" imgW="254000" imgH="254000" progId="Equation.DSMT4">
                  <p:embed/>
                </p:oleObj>
              </mc:Choice>
              <mc:Fallback>
                <p:oleObj r:id="rId7" imgW="254000" imgH="254000" progId="Equation.DSMT4">
                  <p:embed/>
                  <p:pic>
                    <p:nvPicPr>
                      <p:cNvPr id="0" name="Picture 308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56100" y="4794250"/>
                        <a:ext cx="544513" cy="539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500"/>
                                        <p:tgtEl>
                                          <p:spTgt spid="3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>
            <a:hlinkClick r:id="rId5" action="ppaction://hlinksldjump"/>
          </p:cNvPr>
          <p:cNvSpPr/>
          <p:nvPr/>
        </p:nvSpPr>
        <p:spPr>
          <a:xfrm>
            <a:off x="76200" y="4746625"/>
            <a:ext cx="89154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457200" lvl="0" indent="-457200"/>
            <a:endParaRPr sz="280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76200" y="42863"/>
            <a:ext cx="3352800" cy="8382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lang="en-US" sz="4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sz="4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endParaRPr sz="440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" y="1066800"/>
            <a:ext cx="8915400" cy="3200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 tạo cảm giác tròn đầy hơn, ta nên chọn vải may trang phục có các chi tiết</a:t>
            </a:r>
          </a:p>
          <a:p>
            <a:pPr lvl="0"/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Màu xanh nhạt, hoa văn dạng sọc dọc, mặt vải mờ đục</a:t>
            </a:r>
          </a:p>
          <a:p>
            <a:pPr lvl="0"/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Màu xanh đen, kẻ sọc ngang, mặt vải bóng láng</a:t>
            </a:r>
          </a:p>
          <a:p>
            <a:pPr lvl="0"/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Màu trắng, kẻ sọc ngang, mặt vải thô, xốp</a:t>
            </a:r>
          </a:p>
          <a:p>
            <a:pPr lvl="0"/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Màu đen, hoa văn có nét ngang, mặt vải trơn, phẳng </a:t>
            </a:r>
          </a:p>
        </p:txBody>
      </p:sp>
      <p:sp>
        <p:nvSpPr>
          <p:cNvPr id="39" name="Pentagon 38"/>
          <p:cNvSpPr/>
          <p:nvPr/>
        </p:nvSpPr>
        <p:spPr>
          <a:xfrm>
            <a:off x="0" y="4337050"/>
            <a:ext cx="2133600" cy="6096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lang="en-US" sz="2800">
                <a:solidFill>
                  <a:srgbClr val="FFFFFF"/>
                </a:solidFill>
                <a:latin typeface="Times New Roman" panose="02020603050405020304" pitchFamily="18" charset="0"/>
              </a:rPr>
              <a:t>Đáp án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781800" y="7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00:15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781800" y="7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00:14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781800" y="7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00:13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781800" y="6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00:12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781800" y="6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00:11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781800" y="5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00:10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781800" y="5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00:09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781800" y="4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00:08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781800" y="3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00:07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781800" y="3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00:06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781800" y="3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00:05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781800" y="2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00:04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781800" y="2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00:03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781800" y="1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00:02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781800" y="0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00:01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781800" y="0"/>
            <a:ext cx="1733266" cy="9962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00:00</a:t>
            </a:r>
          </a:p>
        </p:txBody>
      </p:sp>
      <p:pic>
        <p:nvPicPr>
          <p:cNvPr id="33845" name="Picture 5" descr="mous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9725" y="-14605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847" name="Action Button: Forward or Next 7">
            <a:hlinkClick r:id="rId5" action="ppaction://hlinksldjump"/>
          </p:cNvPr>
          <p:cNvSpPr/>
          <p:nvPr/>
        </p:nvSpPr>
        <p:spPr>
          <a:xfrm>
            <a:off x="8534400" y="6529388"/>
            <a:ext cx="609600" cy="328612"/>
          </a:xfrm>
          <a:prstGeom prst="actionButtonForwardNext">
            <a:avLst/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3849" name="Object 20"/>
          <p:cNvGraphicFramePr>
            <a:graphicFrameLocks noChangeAspect="1"/>
          </p:cNvGraphicFramePr>
          <p:nvPr/>
        </p:nvGraphicFramePr>
        <p:xfrm>
          <a:off x="4149408" y="5382260"/>
          <a:ext cx="54451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r:id="rId7" imgW="254000" imgH="254000" progId="Equation.DSMT4">
                  <p:embed/>
                </p:oleObj>
              </mc:Choice>
              <mc:Fallback>
                <p:oleObj r:id="rId7" imgW="254000" imgH="254000" progId="Equation.DSMT4">
                  <p:embed/>
                  <p:pic>
                    <p:nvPicPr>
                      <p:cNvPr id="0" name="Picture 308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49408" y="5382260"/>
                        <a:ext cx="544512" cy="539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500"/>
                                        <p:tgtEl>
                                          <p:spTgt spid="3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05" name="Picture 17" descr="Xoan9"/>
          <p:cNvPicPr>
            <a:picLocks noChangeAspect="1"/>
          </p:cNvPicPr>
          <p:nvPr/>
        </p:nvPicPr>
        <p:blipFill>
          <a:blip r:embed="rId2">
            <a:lum contrast="18000"/>
          </a:blip>
          <a:srcRect l="17513"/>
          <a:stretch>
            <a:fillRect/>
          </a:stretch>
        </p:blipFill>
        <p:spPr>
          <a:xfrm>
            <a:off x="5328285" y="1374775"/>
            <a:ext cx="3723640" cy="1771015"/>
          </a:xfrm>
          <a:prstGeom prst="rect">
            <a:avLst/>
          </a:prstGeom>
          <a:solidFill>
            <a:srgbClr val="0000FF"/>
          </a:solidFill>
          <a:ln w="12700">
            <a:noFill/>
          </a:ln>
        </p:spPr>
      </p:pic>
      <p:sp>
        <p:nvSpPr>
          <p:cNvPr id="169991" name="AutoShape 8"/>
          <p:cNvSpPr/>
          <p:nvPr/>
        </p:nvSpPr>
        <p:spPr>
          <a:xfrm>
            <a:off x="-635" y="339090"/>
            <a:ext cx="8947785" cy="1035685"/>
          </a:xfrm>
          <a:prstGeom prst="ribbon2">
            <a:avLst>
              <a:gd name="adj1" fmla="val 125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lang="en-US" alt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376555" y="2527935"/>
            <a:ext cx="857186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SBT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63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1" name="Picture 3" descr="2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00" y="5557138"/>
            <a:ext cx="1377540" cy="109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89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8910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endParaRPr/>
          </a:p>
        </p:txBody>
      </p:sp>
      <p:pic>
        <p:nvPicPr>
          <p:cNvPr id="34819" name="Picture 4" descr="hinhnen_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4820" name="Group 13"/>
          <p:cNvGrpSpPr/>
          <p:nvPr/>
        </p:nvGrpSpPr>
        <p:grpSpPr>
          <a:xfrm>
            <a:off x="2895600" y="2884706"/>
            <a:ext cx="4863940" cy="2949886"/>
            <a:chOff x="1644" y="2354"/>
            <a:chExt cx="2366" cy="1708"/>
          </a:xfrm>
        </p:grpSpPr>
        <p:pic>
          <p:nvPicPr>
            <p:cNvPr id="34821" name="Picture 14" descr="BIRTHD~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44" y="2382"/>
              <a:ext cx="2322" cy="168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4822" name="Group 15"/>
            <p:cNvGrpSpPr/>
            <p:nvPr/>
          </p:nvGrpSpPr>
          <p:grpSpPr>
            <a:xfrm>
              <a:off x="1644" y="2354"/>
              <a:ext cx="2366" cy="520"/>
              <a:chOff x="1644" y="2378"/>
              <a:chExt cx="2366" cy="520"/>
            </a:xfrm>
          </p:grpSpPr>
          <p:sp>
            <p:nvSpPr>
              <p:cNvPr id="34823" name="AutoShape 16"/>
              <p:cNvSpPr/>
              <p:nvPr/>
            </p:nvSpPr>
            <p:spPr>
              <a:xfrm>
                <a:off x="1688" y="2378"/>
                <a:ext cx="2322" cy="435"/>
              </a:xfrm>
              <a:prstGeom prst="flowChartTerminator">
                <a:avLst/>
              </a:prstGeom>
              <a:solidFill>
                <a:srgbClr val="FFFF99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pPr algn="ctr"/>
                <a:r>
                  <a:rPr lang="en-US" sz="2400" b="1">
                    <a:solidFill>
                      <a:schemeClr val="accent2"/>
                    </a:solidFill>
                    <a:latin typeface="Times New Roman" panose="02020603050405020304" pitchFamily="18" charset="0"/>
                  </a:rPr>
                  <a:t>Xin chào và hẹn gặp lại</a:t>
                </a:r>
              </a:p>
            </p:txBody>
          </p:sp>
          <p:sp>
            <p:nvSpPr>
              <p:cNvPr id="34824" name="Freeform 17"/>
              <p:cNvSpPr/>
              <p:nvPr/>
            </p:nvSpPr>
            <p:spPr>
              <a:xfrm>
                <a:off x="1644" y="2406"/>
                <a:ext cx="2340" cy="492"/>
              </a:xfrm>
              <a:custGeom>
                <a:avLst/>
                <a:gdLst>
                  <a:gd name="txL" fmla="*/ 0 w 2340"/>
                  <a:gd name="txT" fmla="*/ 0 h 492"/>
                  <a:gd name="txR" fmla="*/ 2340 w 2340"/>
                  <a:gd name="txB" fmla="*/ 492 h 492"/>
                </a:gdLst>
                <a:ahLst/>
                <a:cxnLst>
                  <a:cxn ang="0">
                    <a:pos x="192" y="492"/>
                  </a:cxn>
                  <a:cxn ang="0">
                    <a:pos x="156" y="456"/>
                  </a:cxn>
                  <a:cxn ang="0">
                    <a:pos x="84" y="432"/>
                  </a:cxn>
                  <a:cxn ang="0">
                    <a:pos x="48" y="408"/>
                  </a:cxn>
                  <a:cxn ang="0">
                    <a:pos x="24" y="372"/>
                  </a:cxn>
                  <a:cxn ang="0">
                    <a:pos x="0" y="300"/>
                  </a:cxn>
                  <a:cxn ang="0">
                    <a:pos x="12" y="240"/>
                  </a:cxn>
                  <a:cxn ang="0">
                    <a:pos x="144" y="132"/>
                  </a:cxn>
                  <a:cxn ang="0">
                    <a:pos x="936" y="72"/>
                  </a:cxn>
                  <a:cxn ang="0">
                    <a:pos x="1248" y="84"/>
                  </a:cxn>
                  <a:cxn ang="0">
                    <a:pos x="1944" y="96"/>
                  </a:cxn>
                  <a:cxn ang="0">
                    <a:pos x="2292" y="168"/>
                  </a:cxn>
                  <a:cxn ang="0">
                    <a:pos x="2316" y="204"/>
                  </a:cxn>
                  <a:cxn ang="0">
                    <a:pos x="2340" y="276"/>
                  </a:cxn>
                  <a:cxn ang="0">
                    <a:pos x="2316" y="372"/>
                  </a:cxn>
                  <a:cxn ang="0">
                    <a:pos x="2208" y="432"/>
                  </a:cxn>
                  <a:cxn ang="0">
                    <a:pos x="2160" y="492"/>
                  </a:cxn>
                </a:cxnLst>
                <a:rect l="txL" t="txT" r="txR" b="txB"/>
                <a:pathLst>
                  <a:path w="2340" h="492">
                    <a:moveTo>
                      <a:pt x="192" y="492"/>
                    </a:moveTo>
                    <a:cubicBezTo>
                      <a:pt x="180" y="480"/>
                      <a:pt x="171" y="464"/>
                      <a:pt x="156" y="456"/>
                    </a:cubicBezTo>
                    <a:cubicBezTo>
                      <a:pt x="134" y="444"/>
                      <a:pt x="105" y="446"/>
                      <a:pt x="84" y="432"/>
                    </a:cubicBezTo>
                    <a:cubicBezTo>
                      <a:pt x="72" y="424"/>
                      <a:pt x="60" y="416"/>
                      <a:pt x="48" y="408"/>
                    </a:cubicBezTo>
                    <a:cubicBezTo>
                      <a:pt x="40" y="396"/>
                      <a:pt x="30" y="385"/>
                      <a:pt x="24" y="372"/>
                    </a:cubicBezTo>
                    <a:cubicBezTo>
                      <a:pt x="14" y="349"/>
                      <a:pt x="0" y="300"/>
                      <a:pt x="0" y="300"/>
                    </a:cubicBezTo>
                    <a:cubicBezTo>
                      <a:pt x="4" y="280"/>
                      <a:pt x="7" y="260"/>
                      <a:pt x="12" y="240"/>
                    </a:cubicBezTo>
                    <a:cubicBezTo>
                      <a:pt x="39" y="142"/>
                      <a:pt x="40" y="149"/>
                      <a:pt x="144" y="132"/>
                    </a:cubicBezTo>
                    <a:cubicBezTo>
                      <a:pt x="343" y="0"/>
                      <a:pt x="893" y="73"/>
                      <a:pt x="936" y="72"/>
                    </a:cubicBezTo>
                    <a:cubicBezTo>
                      <a:pt x="1041" y="51"/>
                      <a:pt x="1146" y="81"/>
                      <a:pt x="1248" y="84"/>
                    </a:cubicBezTo>
                    <a:cubicBezTo>
                      <a:pt x="1480" y="92"/>
                      <a:pt x="1712" y="92"/>
                      <a:pt x="1944" y="96"/>
                    </a:cubicBezTo>
                    <a:cubicBezTo>
                      <a:pt x="2062" y="106"/>
                      <a:pt x="2190" y="100"/>
                      <a:pt x="2292" y="168"/>
                    </a:cubicBezTo>
                    <a:cubicBezTo>
                      <a:pt x="2300" y="180"/>
                      <a:pt x="2310" y="191"/>
                      <a:pt x="2316" y="204"/>
                    </a:cubicBezTo>
                    <a:cubicBezTo>
                      <a:pt x="2326" y="227"/>
                      <a:pt x="2340" y="276"/>
                      <a:pt x="2340" y="276"/>
                    </a:cubicBezTo>
                    <a:cubicBezTo>
                      <a:pt x="2339" y="279"/>
                      <a:pt x="2326" y="360"/>
                      <a:pt x="2316" y="372"/>
                    </a:cubicBezTo>
                    <a:cubicBezTo>
                      <a:pt x="2293" y="400"/>
                      <a:pt x="2238" y="412"/>
                      <a:pt x="2208" y="432"/>
                    </a:cubicBezTo>
                    <a:cubicBezTo>
                      <a:pt x="2178" y="477"/>
                      <a:pt x="2194" y="458"/>
                      <a:pt x="2160" y="492"/>
                    </a:cubicBezTo>
                  </a:path>
                </a:pathLst>
              </a:custGeom>
              <a:noFill/>
              <a:ln w="28575" cap="flat" cmpd="sng">
                <a:solidFill>
                  <a:schemeClr val="bg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2" name="Picture 4" descr="hinhnen_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5770" y="5440045"/>
            <a:ext cx="6179185" cy="12655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365" y="1046480"/>
            <a:ext cx="2876550" cy="18268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05" y="1046480"/>
            <a:ext cx="2656205" cy="1826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70" y="2873375"/>
            <a:ext cx="2656840" cy="16776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9935" y="2891790"/>
            <a:ext cx="2818765" cy="1641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9935" y="1031240"/>
            <a:ext cx="2839720" cy="18421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9410" y="2873375"/>
            <a:ext cx="2886075" cy="1647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570" y="4551045"/>
            <a:ext cx="2649220" cy="16459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6395" y="4551045"/>
            <a:ext cx="2904490" cy="16948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29935" y="4561840"/>
            <a:ext cx="2732405" cy="168402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261870" y="266065"/>
            <a:ext cx="4469130" cy="506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1. Các loại vải</a:t>
            </a:r>
          </a:p>
        </p:txBody>
      </p:sp>
      <p:sp>
        <p:nvSpPr>
          <p:cNvPr id="169991" name="AutoShape 8"/>
          <p:cNvSpPr/>
          <p:nvPr/>
        </p:nvSpPr>
        <p:spPr>
          <a:xfrm>
            <a:off x="-37465" y="151765"/>
            <a:ext cx="9067800" cy="986790"/>
          </a:xfrm>
          <a:prstGeom prst="ribbon2">
            <a:avLst>
              <a:gd name="adj1" fmla="val 19724"/>
              <a:gd name="adj2" fmla="val 6428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lang="en-US" alt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Hệ thống hóa kiến thức, kĩ năng chương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699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69991" grpId="1" animBg="1"/>
      <p:bldP spid="169991" grpId="2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795" y="633095"/>
            <a:ext cx="2614295" cy="25012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955" y="633095"/>
            <a:ext cx="2402840" cy="24999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990" y="638810"/>
            <a:ext cx="2894965" cy="2500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7735" y="3821430"/>
            <a:ext cx="2560955" cy="1940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6465" y="3802380"/>
            <a:ext cx="2460625" cy="1973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845" y="3821430"/>
            <a:ext cx="2929890" cy="194056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581275" y="100330"/>
            <a:ext cx="4035425" cy="5118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2. Vai trò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77745" y="3179445"/>
            <a:ext cx="4523105" cy="5784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Bảo vệ cơ thể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486660" y="5825490"/>
            <a:ext cx="4523105" cy="5784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Làm đẹp cho con người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340" y="734695"/>
            <a:ext cx="3096895" cy="23355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260" y="717550"/>
            <a:ext cx="2562225" cy="23691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65" y="3679190"/>
            <a:ext cx="2818765" cy="1963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870" y="716280"/>
            <a:ext cx="2842260" cy="23704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9625" y="3680460"/>
            <a:ext cx="2445385" cy="1962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5010" y="3680460"/>
            <a:ext cx="3197225" cy="199072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397125" y="55245"/>
            <a:ext cx="4017645" cy="5702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3. Lựa chọn trang phục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66140" y="3188335"/>
            <a:ext cx="3125470" cy="388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Phù hợp với vóc dáng cơ thể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363085" y="3188335"/>
            <a:ext cx="3125470" cy="388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Phù hợp với lứa tuổi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22630" y="5824855"/>
            <a:ext cx="4531995" cy="5530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Phù hợp với môi trường, tính chất công vệc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720080" y="5824855"/>
            <a:ext cx="3272155" cy="575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Theo phong cách cá nhân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bldLvl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815" y="1246505"/>
            <a:ext cx="2912110" cy="1670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05" y="1217930"/>
            <a:ext cx="2735580" cy="1698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0925" y="1224280"/>
            <a:ext cx="2552065" cy="171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685" y="3705225"/>
            <a:ext cx="2729865" cy="20504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7550" y="3705225"/>
            <a:ext cx="5424805" cy="203708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386840" y="339725"/>
            <a:ext cx="5599430" cy="6800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4. Sử dụng và bảo quản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18815" y="3049270"/>
            <a:ext cx="3113405" cy="5448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Giặt, Phơi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80085" y="5851525"/>
            <a:ext cx="2556510" cy="5448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191635" y="5851525"/>
            <a:ext cx="2589530" cy="5448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Cất giữ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3" name="Text Box 7"/>
          <p:cNvSpPr txBox="1"/>
          <p:nvPr/>
        </p:nvSpPr>
        <p:spPr>
          <a:xfrm>
            <a:off x="128905" y="2178050"/>
            <a:ext cx="1115060" cy="1938020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TRANG PHỤC</a:t>
            </a:r>
          </a:p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VÀ </a:t>
            </a:r>
          </a:p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THỜI TRANG</a:t>
            </a:r>
          </a:p>
        </p:txBody>
      </p:sp>
      <p:sp>
        <p:nvSpPr>
          <p:cNvPr id="75788" name="Text Box 12"/>
          <p:cNvSpPr txBox="1"/>
          <p:nvPr/>
        </p:nvSpPr>
        <p:spPr>
          <a:xfrm>
            <a:off x="2362200" y="826770"/>
            <a:ext cx="1431290" cy="3683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loại vải</a:t>
            </a:r>
          </a:p>
        </p:txBody>
      </p:sp>
      <p:sp>
        <p:nvSpPr>
          <p:cNvPr id="75790" name="Text Box 14"/>
          <p:cNvSpPr txBox="1"/>
          <p:nvPr/>
        </p:nvSpPr>
        <p:spPr>
          <a:xfrm>
            <a:off x="2362200" y="2014855"/>
            <a:ext cx="1431290" cy="3683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trò</a:t>
            </a:r>
          </a:p>
        </p:txBody>
      </p:sp>
      <p:sp>
        <p:nvSpPr>
          <p:cNvPr id="75792" name="Text Box 16"/>
          <p:cNvSpPr txBox="1"/>
          <p:nvPr/>
        </p:nvSpPr>
        <p:spPr>
          <a:xfrm>
            <a:off x="2374265" y="3423920"/>
            <a:ext cx="1430655" cy="6451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trang phục</a:t>
            </a:r>
          </a:p>
        </p:txBody>
      </p:sp>
      <p:cxnSp>
        <p:nvCxnSpPr>
          <p:cNvPr id="2" name="Straight Connector 1"/>
          <p:cNvCxnSpPr/>
          <p:nvPr/>
        </p:nvCxnSpPr>
        <p:spPr>
          <a:xfrm>
            <a:off x="1628775" y="1003935"/>
            <a:ext cx="20320" cy="45434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Line 9"/>
          <p:cNvSpPr/>
          <p:nvPr/>
        </p:nvSpPr>
        <p:spPr>
          <a:xfrm>
            <a:off x="1245235" y="3103880"/>
            <a:ext cx="383540" cy="762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sp>
      <p:sp>
        <p:nvSpPr>
          <p:cNvPr id="5" name="Line 9"/>
          <p:cNvSpPr/>
          <p:nvPr/>
        </p:nvSpPr>
        <p:spPr>
          <a:xfrm>
            <a:off x="1605915" y="1005840"/>
            <a:ext cx="748665" cy="635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sp>
      <p:sp>
        <p:nvSpPr>
          <p:cNvPr id="6" name="Line 9"/>
          <p:cNvSpPr/>
          <p:nvPr/>
        </p:nvSpPr>
        <p:spPr>
          <a:xfrm>
            <a:off x="1645285" y="5541010"/>
            <a:ext cx="730250" cy="635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sp>
      <p:sp>
        <p:nvSpPr>
          <p:cNvPr id="7" name="Line 9"/>
          <p:cNvSpPr/>
          <p:nvPr/>
        </p:nvSpPr>
        <p:spPr>
          <a:xfrm>
            <a:off x="1642110" y="2178050"/>
            <a:ext cx="728345" cy="635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sp>
      <p:sp>
        <p:nvSpPr>
          <p:cNvPr id="8" name="Line 9"/>
          <p:cNvSpPr/>
          <p:nvPr/>
        </p:nvSpPr>
        <p:spPr>
          <a:xfrm flipV="1">
            <a:off x="1645285" y="3740150"/>
            <a:ext cx="725170" cy="889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sp>
      <p:sp>
        <p:nvSpPr>
          <p:cNvPr id="9" name="Text Box 16"/>
          <p:cNvSpPr txBox="1"/>
          <p:nvPr/>
        </p:nvSpPr>
        <p:spPr>
          <a:xfrm>
            <a:off x="2375535" y="5144135"/>
            <a:ext cx="1430655" cy="6451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và bảo quản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089400" y="516890"/>
            <a:ext cx="0" cy="9226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089400" y="1904365"/>
            <a:ext cx="10160" cy="5473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99560" y="3005455"/>
            <a:ext cx="10160" cy="144716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21785" y="4962525"/>
            <a:ext cx="0" cy="9759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27"/>
          <p:cNvSpPr/>
          <p:nvPr/>
        </p:nvSpPr>
        <p:spPr>
          <a:xfrm>
            <a:off x="4304665" y="344805"/>
            <a:ext cx="2324735" cy="3448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 sợi thiên nhiên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066540" y="516890"/>
            <a:ext cx="26098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5788" idx="3"/>
          </p:cNvCxnSpPr>
          <p:nvPr/>
        </p:nvCxnSpPr>
        <p:spPr>
          <a:xfrm>
            <a:off x="3793490" y="1010920"/>
            <a:ext cx="5111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093210" y="1439545"/>
            <a:ext cx="211455" cy="50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74795" y="1904365"/>
            <a:ext cx="206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094480" y="2457450"/>
            <a:ext cx="19494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77335" y="3030855"/>
            <a:ext cx="227330" cy="50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089400" y="3516630"/>
            <a:ext cx="238760" cy="50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093210" y="3954780"/>
            <a:ext cx="234315" cy="95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121785" y="4452620"/>
            <a:ext cx="19812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106545" y="4977765"/>
            <a:ext cx="20383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3"/>
          </p:cNvCxnSpPr>
          <p:nvPr/>
        </p:nvCxnSpPr>
        <p:spPr>
          <a:xfrm flipV="1">
            <a:off x="3806190" y="5452110"/>
            <a:ext cx="490855" cy="146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106545" y="5928360"/>
            <a:ext cx="203835" cy="2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781425" y="2218690"/>
            <a:ext cx="293370" cy="1206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804920" y="3729355"/>
            <a:ext cx="31686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ectangle 27"/>
          <p:cNvSpPr/>
          <p:nvPr/>
        </p:nvSpPr>
        <p:spPr>
          <a:xfrm>
            <a:off x="4311015" y="807085"/>
            <a:ext cx="2341245" cy="368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 sợi hóa học</a:t>
            </a:r>
          </a:p>
        </p:txBody>
      </p:sp>
      <p:sp>
        <p:nvSpPr>
          <p:cNvPr id="32" name="Rectangle 27"/>
          <p:cNvSpPr/>
          <p:nvPr/>
        </p:nvSpPr>
        <p:spPr>
          <a:xfrm>
            <a:off x="4304665" y="1274445"/>
            <a:ext cx="2334895" cy="3346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 sợi pha</a:t>
            </a:r>
          </a:p>
        </p:txBody>
      </p:sp>
      <p:sp>
        <p:nvSpPr>
          <p:cNvPr id="33" name="Rectangle 27"/>
          <p:cNvSpPr/>
          <p:nvPr/>
        </p:nvSpPr>
        <p:spPr>
          <a:xfrm>
            <a:off x="4297045" y="1761490"/>
            <a:ext cx="2819400" cy="368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vệ cơ thể</a:t>
            </a:r>
          </a:p>
        </p:txBody>
      </p:sp>
      <p:sp>
        <p:nvSpPr>
          <p:cNvPr id="34" name="Rectangle 27"/>
          <p:cNvSpPr/>
          <p:nvPr/>
        </p:nvSpPr>
        <p:spPr>
          <a:xfrm>
            <a:off x="4312285" y="2261235"/>
            <a:ext cx="2819400" cy="368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đẹp cho con người</a:t>
            </a:r>
          </a:p>
        </p:txBody>
      </p:sp>
      <p:sp>
        <p:nvSpPr>
          <p:cNvPr id="35" name="Rectangle 27"/>
          <p:cNvSpPr/>
          <p:nvPr/>
        </p:nvSpPr>
        <p:spPr>
          <a:xfrm>
            <a:off x="4319905" y="2848610"/>
            <a:ext cx="3092450" cy="368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Vóc dáng cơ thể</a:t>
            </a:r>
          </a:p>
        </p:txBody>
      </p:sp>
      <p:sp>
        <p:nvSpPr>
          <p:cNvPr id="36" name="Rectangle 27"/>
          <p:cNvSpPr/>
          <p:nvPr/>
        </p:nvSpPr>
        <p:spPr>
          <a:xfrm>
            <a:off x="4304665" y="3335020"/>
            <a:ext cx="3081655" cy="368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</a:t>
            </a:r>
          </a:p>
        </p:txBody>
      </p:sp>
      <p:sp>
        <p:nvSpPr>
          <p:cNvPr id="37" name="Rectangle 27"/>
          <p:cNvSpPr/>
          <p:nvPr/>
        </p:nvSpPr>
        <p:spPr>
          <a:xfrm>
            <a:off x="4328160" y="3779520"/>
            <a:ext cx="3092450" cy="368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công việc</a:t>
            </a:r>
          </a:p>
        </p:txBody>
      </p:sp>
      <p:sp>
        <p:nvSpPr>
          <p:cNvPr id="38" name="Rectangle 27"/>
          <p:cNvSpPr/>
          <p:nvPr/>
        </p:nvSpPr>
        <p:spPr>
          <a:xfrm>
            <a:off x="4319905" y="4268470"/>
            <a:ext cx="3082290" cy="368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cách thời trang cá nhân</a:t>
            </a:r>
          </a:p>
        </p:txBody>
      </p:sp>
      <p:sp>
        <p:nvSpPr>
          <p:cNvPr id="39" name="Rectangle 27"/>
          <p:cNvSpPr/>
          <p:nvPr/>
        </p:nvSpPr>
        <p:spPr>
          <a:xfrm>
            <a:off x="4304665" y="4778375"/>
            <a:ext cx="3092450" cy="368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Giặt, phơi</a:t>
            </a:r>
          </a:p>
        </p:txBody>
      </p:sp>
      <p:sp>
        <p:nvSpPr>
          <p:cNvPr id="40" name="Rectangle 27"/>
          <p:cNvSpPr/>
          <p:nvPr/>
        </p:nvSpPr>
        <p:spPr>
          <a:xfrm>
            <a:off x="4304665" y="5270500"/>
            <a:ext cx="3093085" cy="368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</a:p>
        </p:txBody>
      </p:sp>
      <p:sp>
        <p:nvSpPr>
          <p:cNvPr id="41" name="Rectangle 27"/>
          <p:cNvSpPr/>
          <p:nvPr/>
        </p:nvSpPr>
        <p:spPr>
          <a:xfrm>
            <a:off x="4310380" y="5751195"/>
            <a:ext cx="3101340" cy="368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 giữ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6668770" y="99187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897370" y="737235"/>
            <a:ext cx="10160" cy="5473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897370" y="737870"/>
            <a:ext cx="333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907530" y="1284605"/>
            <a:ext cx="3232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Rectangle 27"/>
          <p:cNvSpPr/>
          <p:nvPr/>
        </p:nvSpPr>
        <p:spPr>
          <a:xfrm>
            <a:off x="7228840" y="565150"/>
            <a:ext cx="1731645" cy="344805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 sợi nhân tạo</a:t>
            </a:r>
          </a:p>
        </p:txBody>
      </p:sp>
      <p:sp>
        <p:nvSpPr>
          <p:cNvPr id="47" name="Rectangle 27"/>
          <p:cNvSpPr/>
          <p:nvPr/>
        </p:nvSpPr>
        <p:spPr>
          <a:xfrm>
            <a:off x="7236460" y="1094740"/>
            <a:ext cx="1732280" cy="344805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 sợi tổng hợp</a:t>
            </a:r>
          </a:p>
        </p:txBody>
      </p:sp>
      <p:sp>
        <p:nvSpPr>
          <p:cNvPr id="89102" name="Text Box 14"/>
          <p:cNvSpPr txBox="1"/>
          <p:nvPr/>
        </p:nvSpPr>
        <p:spPr>
          <a:xfrm>
            <a:off x="1679575" y="668020"/>
            <a:ext cx="6540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được</a:t>
            </a:r>
          </a:p>
        </p:txBody>
      </p:sp>
      <p:sp>
        <p:nvSpPr>
          <p:cNvPr id="48" name="Text Box 14"/>
          <p:cNvSpPr txBox="1"/>
          <p:nvPr/>
        </p:nvSpPr>
        <p:spPr>
          <a:xfrm>
            <a:off x="1579245" y="980440"/>
            <a:ext cx="9721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làm từ</a:t>
            </a:r>
          </a:p>
        </p:txBody>
      </p:sp>
      <p:sp>
        <p:nvSpPr>
          <p:cNvPr id="49" name="Text Box 14"/>
          <p:cNvSpPr txBox="1"/>
          <p:nvPr/>
        </p:nvSpPr>
        <p:spPr>
          <a:xfrm>
            <a:off x="1572895" y="4754880"/>
            <a:ext cx="103759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để bền đẹp cần biết cách</a:t>
            </a:r>
          </a:p>
        </p:txBody>
      </p:sp>
      <p:sp>
        <p:nvSpPr>
          <p:cNvPr id="50" name="Text Box 14"/>
          <p:cNvSpPr txBox="1"/>
          <p:nvPr/>
        </p:nvSpPr>
        <p:spPr>
          <a:xfrm>
            <a:off x="1682750" y="1844675"/>
            <a:ext cx="6540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có</a:t>
            </a:r>
          </a:p>
        </p:txBody>
      </p:sp>
      <p:sp>
        <p:nvSpPr>
          <p:cNvPr id="51" name="Text Box 14"/>
          <p:cNvSpPr txBox="1"/>
          <p:nvPr/>
        </p:nvSpPr>
        <p:spPr>
          <a:xfrm>
            <a:off x="1579245" y="3404870"/>
            <a:ext cx="87503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để mặc</a:t>
            </a:r>
          </a:p>
        </p:txBody>
      </p:sp>
      <p:sp>
        <p:nvSpPr>
          <p:cNvPr id="52" name="Text Box 14"/>
          <p:cNvSpPr txBox="1"/>
          <p:nvPr/>
        </p:nvSpPr>
        <p:spPr>
          <a:xfrm>
            <a:off x="1575435" y="3722370"/>
            <a:ext cx="97536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đẹp cần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3" grpId="0" animBg="1"/>
      <p:bldP spid="75783" grpId="1" animBg="1"/>
      <p:bldP spid="75788" grpId="0" animBg="1"/>
      <p:bldP spid="75788" grpId="1" animBg="1"/>
      <p:bldP spid="75790" grpId="0" animBg="1"/>
      <p:bldP spid="75790" grpId="1" animBg="1"/>
      <p:bldP spid="75792" grpId="0" animBg="1"/>
      <p:bldP spid="75792" grpId="1" animBg="1"/>
      <p:bldP spid="9" grpId="0" animBg="1"/>
      <p:bldP spid="9" grpId="1" animBg="1"/>
      <p:bldP spid="14" grpId="0" animBg="1"/>
      <p:bldP spid="14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6" grpId="0" animBg="1"/>
      <p:bldP spid="46" grpId="1" animBg="1"/>
      <p:bldP spid="47" grpId="0" animBg="1"/>
      <p:bldP spid="47" grpId="1" animBg="1"/>
      <p:bldP spid="89102" grpId="0"/>
      <p:bldP spid="89102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91" name="AutoShape 8"/>
          <p:cNvSpPr/>
          <p:nvPr/>
        </p:nvSpPr>
        <p:spPr>
          <a:xfrm>
            <a:off x="0" y="123825"/>
            <a:ext cx="9067800" cy="1084580"/>
          </a:xfrm>
          <a:prstGeom prst="ribbon2">
            <a:avLst>
              <a:gd name="adj1" fmla="val 16269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Câu hỏi ôn tập</a:t>
            </a:r>
          </a:p>
        </p:txBody>
      </p:sp>
      <p:sp>
        <p:nvSpPr>
          <p:cNvPr id="136223" name="Rectangles 136222"/>
          <p:cNvSpPr/>
          <p:nvPr/>
        </p:nvSpPr>
        <p:spPr>
          <a:xfrm>
            <a:off x="723900" y="1827530"/>
            <a:ext cx="7696200" cy="31076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Nhóm 1:Hoàn thành phiếu học tập số 1</a:t>
            </a:r>
          </a:p>
          <a:p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Nhóm 2: Hoàn thành phiếu học tập số 2</a:t>
            </a:r>
          </a:p>
          <a:p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Nhóm 3: Hoàn thành phiếu học tập số 3</a:t>
            </a:r>
          </a:p>
          <a:p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Nhóm 4: Hoàn thành phiếu học tập số 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6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6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6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6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/>
          <p:nvPr/>
        </p:nvGraphicFramePr>
        <p:xfrm>
          <a:off x="389890" y="386080"/>
          <a:ext cx="8503285" cy="2152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9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3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7050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Những loại vải nào thường dùng trong may mặc?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Hãy mô tả trang phục đi chơi vào mùa hè phù hợp với điều kiện tài chính của gia đình và phong cách thời trang mà em thích?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/>
          <p:nvPr/>
        </p:nvGraphicFramePr>
        <p:xfrm>
          <a:off x="389890" y="3374390"/>
          <a:ext cx="8503285" cy="2134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8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5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7050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71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Vì sao người ta thường thích mặc quần áo bằng vải bông, vải tơ tằm và ít sử dụng vải sợi tổng hợp vào mùa hè?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Có những phong cách thời trang nào? Hãy mô tả phong cách thời trang mà em yêu thích?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spDef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</TotalTime>
  <Words>1038</Words>
  <Application>Microsoft Office PowerPoint</Application>
  <PresentationFormat>On-screen Show (4:3)</PresentationFormat>
  <Paragraphs>285</Paragraphs>
  <Slides>24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Symbol</vt:lpstr>
      <vt:lpstr>Times New Roman</vt:lpstr>
      <vt:lpstr>Wingdings</vt:lpstr>
      <vt:lpstr>Office Theme</vt:lpstr>
      <vt:lpstr>1_Office Theme</vt:lpstr>
      <vt:lpstr>Default Design</vt:lpstr>
      <vt:lpstr>Equation.DSMT4</vt:lpstr>
      <vt:lpstr>Ôn tập chương 3 TRANG PHỤC VÀ THỜI TRANG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Hoàng</cp:lastModifiedBy>
  <cp:revision>180</cp:revision>
  <dcterms:created xsi:type="dcterms:W3CDTF">2014-10-25T14:57:00Z</dcterms:created>
  <dcterms:modified xsi:type="dcterms:W3CDTF">2022-01-14T16:48:39Z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